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1595" r:id="rId2"/>
    <p:sldId id="1596" r:id="rId3"/>
    <p:sldId id="1597" r:id="rId4"/>
    <p:sldId id="1598" r:id="rId5"/>
    <p:sldId id="1599" r:id="rId6"/>
    <p:sldId id="1600" r:id="rId7"/>
    <p:sldId id="1601" r:id="rId8"/>
    <p:sldId id="1602" r:id="rId9"/>
    <p:sldId id="1603" r:id="rId10"/>
    <p:sldId id="1604" r:id="rId11"/>
    <p:sldId id="1605" r:id="rId12"/>
    <p:sldId id="1606" r:id="rId13"/>
    <p:sldId id="1607" r:id="rId14"/>
    <p:sldId id="1608" r:id="rId15"/>
    <p:sldId id="1609" r:id="rId16"/>
    <p:sldId id="1610" r:id="rId17"/>
    <p:sldId id="1611" r:id="rId18"/>
    <p:sldId id="1612" r:id="rId19"/>
    <p:sldId id="1613" r:id="rId20"/>
    <p:sldId id="1614" r:id="rId21"/>
    <p:sldId id="1615" r:id="rId22"/>
    <p:sldId id="1564" r:id="rId23"/>
    <p:sldId id="1585" r:id="rId24"/>
    <p:sldId id="1586" r:id="rId25"/>
    <p:sldId id="1565" r:id="rId26"/>
    <p:sldId id="1566" r:id="rId27"/>
    <p:sldId id="1577" r:id="rId28"/>
    <p:sldId id="1583" r:id="rId29"/>
    <p:sldId id="1593" r:id="rId30"/>
    <p:sldId id="1581" r:id="rId31"/>
    <p:sldId id="1594" r:id="rId32"/>
    <p:sldId id="1570" r:id="rId33"/>
    <p:sldId id="1571" r:id="rId34"/>
    <p:sldId id="1582" r:id="rId35"/>
    <p:sldId id="1574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сипалиев Абдималик Даулетбекович" initials="УАД" lastIdx="1" clrIdx="0">
    <p:extLst>
      <p:ext uri="{19B8F6BF-5375-455C-9EA6-DF929625EA0E}">
        <p15:presenceInfo xmlns:p15="http://schemas.microsoft.com/office/powerpoint/2012/main" userId="S-1-5-21-1115095624-2382028522-324963954-17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8E3D"/>
    <a:srgbClr val="084065"/>
    <a:srgbClr val="ECF5E7"/>
    <a:srgbClr val="F9D7E0"/>
    <a:srgbClr val="705500"/>
    <a:srgbClr val="F1F8EC"/>
    <a:srgbClr val="76A9DC"/>
    <a:srgbClr val="1A3F65"/>
    <a:srgbClr val="F3ABBE"/>
    <a:srgbClr val="2E47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94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032" y="96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F6F25-1DDE-4714-84A9-2A6202CD7405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1C2AF-5BAB-4799-AC5E-2BA31A34B3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4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CCF86-1E65-4513-AB50-9D4640023B66}" type="slidenum">
              <a:rPr lang="ru-KZ" smtClean="0"/>
              <a:t>7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4211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1C2AF-5BAB-4799-AC5E-2BA31A34B37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854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1C2AF-5BAB-4799-AC5E-2BA31A34B37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34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41C2AF-5BAB-4799-AC5E-2BA31A34B37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9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9B6932-35AE-467E-BCFB-1AE29C82B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97D23D-728A-4FDE-8958-53733BEC4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42503-D515-4EC5-B437-5E183D091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A31759-8B48-425A-801D-41785A416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FE51DF-E348-49EA-8A29-E9F45ED6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11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D84AB-5BA5-4604-B163-27F603C9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30284C-C5EF-4DDE-97B7-3885BF73F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758B34-92EA-468D-9C18-788B46582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CE482-58D9-4EE0-A336-8BABB77F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5062F-206B-4A82-A3E2-85B04EAD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68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010C253-61B0-4DF4-BED3-7A3B1FF51A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7E379-1571-48F3-B549-2A9BBDD01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B525CE-84C7-4C15-88F1-FE740171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74382A-B6F1-4467-92F9-CB0FF453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683CEA-7389-4BD6-8101-66CF73E7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37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00934-47C6-4E34-AE5D-AE51AAF6A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3EA3E2-D5E1-4C29-99D9-C8EF2A1F5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5CE482-682D-4811-85A3-5D2861C3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88455-AA1E-4C6E-BFCC-F80FDAB28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8F9614-6038-4DFB-A01B-7FB079B9B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46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CEA46-046D-494F-A2C5-688D4CC56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E62F57-0E0A-4255-B4AF-BA7F1C94D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37D95A-C114-4E49-A1A6-649A3EAB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385F-D353-41AC-BE37-AA2625875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9EE31-A0B3-4B95-A97C-2EB5AAFB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02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FE6BC-177E-4930-ACB4-C33147BF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258BD-575D-4672-81E5-E230485B1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BA5019-E153-45B0-BC91-A4856AEC8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25018F-87FB-48FD-B2AD-9341D48D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21E78-8142-4211-87B2-7421E616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24A81B-8C58-43D7-98EE-2D7A9DEB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CAAAB-9AE5-434E-BCE4-E94399CC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A703FA-7A86-4E83-BEFB-709F81E38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A2B293-DA9A-456B-9B8D-A4C8C3EF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2AABD-9ABC-477B-A728-9E4D0B984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65FE4D-3F72-4996-92E1-46CB24A35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50DAA6-5A08-4422-A619-EF743728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29949B-D223-4FCB-9133-DACAAE41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A612F5-DCB4-401A-A35B-4FFCB7C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521AF-F568-4B08-8687-8BFF9F17D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614A3D-B0C6-4865-B055-93579E98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92F4B7-F8F9-4222-8434-4B26324E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0C60A0-82C0-4CCA-B94A-6A3CEAA3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5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5C560A-5920-4E44-85ED-BF7DCA55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DE54D3-C65D-411C-BFC6-899C9D01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4CC27D-6129-475C-B447-8509E35B7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23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2B8B6-AEDB-4E68-B9CC-128C7AD3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DAEC8-DDFC-464E-B118-EE9A843AC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D6E061-62C7-4B3A-9DFA-5245166CD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A6580-546A-4462-A24A-6E157C239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A41461-2FAB-4185-BC7F-70171CC0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AD002D-0975-4DD8-86BD-04BA2CD1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89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A8713-2A1B-4159-BDEF-1DCDCA72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B33141-AFDD-4476-974E-24561A67A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381043-2F5D-468D-B336-F3A1C33FD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A27F1-9162-4F1D-B22F-F17B28A03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BA92A7-CD0D-48D6-AC72-D3150A9A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5A01DB-059D-4DD6-B1A1-BFD9E0A08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9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4BBB9-A147-4BA4-B575-2636E57E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3A637-1D2C-4865-AAA6-3BC08C45B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2A26FB-0654-472A-9D91-11D47D809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DDC5A-65CF-4041-96DD-347F98F156E1}" type="datetimeFigureOut">
              <a:rPr lang="ru-RU" smtClean="0"/>
              <a:t>14.09.2021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A79BE1-3289-4001-BE0E-408193706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CD271-A364-408C-AC86-533D24DA4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27926-4247-4E0E-9316-4DE40B78F4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8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32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3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4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38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31.png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31.png"/><Relationship Id="rId10" Type="http://schemas.openxmlformats.org/officeDocument/2006/relationships/image" Target="../media/image3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v4c.kz/" TargetMode="External"/><Relationship Id="rId11" Type="http://schemas.openxmlformats.org/officeDocument/2006/relationships/image" Target="../media/image86.png"/><Relationship Id="rId5" Type="http://schemas.openxmlformats.org/officeDocument/2006/relationships/image" Target="../media/image82.png"/><Relationship Id="rId10" Type="http://schemas.openxmlformats.org/officeDocument/2006/relationships/image" Target="../media/image85.png"/><Relationship Id="rId4" Type="http://schemas.openxmlformats.org/officeDocument/2006/relationships/image" Target="../media/image3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3.png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9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9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fms.ecc.kz/" TargetMode="External"/><Relationship Id="rId7" Type="http://schemas.openxmlformats.org/officeDocument/2006/relationships/image" Target="../media/image9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7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378F7A97-2AD1-48E0-BA88-CF313DE4E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00750" cy="6858000"/>
          </a:xfr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423A01-D75C-4A8B-B3FF-A1D2F6D3F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/>
          <a:stretch/>
        </p:blipFill>
        <p:spPr>
          <a:xfrm>
            <a:off x="0" y="0"/>
            <a:ext cx="12199768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60824-EBDF-41ED-9CAB-DC20C6945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1867" y="2359660"/>
            <a:ext cx="10076034" cy="11049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BC9DDF-D888-4BD7-86CE-6D87EB579553}"/>
              </a:ext>
            </a:extLst>
          </p:cNvPr>
          <p:cNvSpPr txBox="1">
            <a:spLocks/>
          </p:cNvSpPr>
          <p:nvPr/>
        </p:nvSpPr>
        <p:spPr>
          <a:xfrm>
            <a:off x="4258492" y="996874"/>
            <a:ext cx="4854204" cy="13627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93E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err="1">
                <a:latin typeface="FS Joey Pro" panose="02000506040000020004" pitchFamily="50" charset="-52"/>
              </a:rPr>
              <a:t>Нұсқаулығы</a:t>
            </a:r>
            <a:endParaRPr lang="ru-KZ" sz="6600" dirty="0">
              <a:latin typeface="FS Joey Pro" panose="02000506040000020004" pitchFamily="50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23C2D6F-E1C1-48D2-80F9-DC3713526AE8}"/>
              </a:ext>
            </a:extLst>
          </p:cNvPr>
          <p:cNvSpPr txBox="1">
            <a:spLocks/>
          </p:cNvSpPr>
          <p:nvPr/>
        </p:nvSpPr>
        <p:spPr>
          <a:xfrm>
            <a:off x="4784717" y="6251509"/>
            <a:ext cx="2622565" cy="332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93E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>
                <a:solidFill>
                  <a:srgbClr val="064169"/>
                </a:solidFill>
                <a:latin typeface="FS Joey Pro" panose="02000506040000020004" pitchFamily="50" charset="-52"/>
              </a:rPr>
              <a:t>Шымкент </a:t>
            </a:r>
            <a:r>
              <a:rPr lang="ru-RU" sz="2000">
                <a:solidFill>
                  <a:srgbClr val="064169"/>
                </a:solidFill>
                <a:latin typeface="FS Joey Pro" panose="02000506040000020004" pitchFamily="50" charset="-52"/>
              </a:rPr>
              <a:t>қ</a:t>
            </a:r>
            <a:r>
              <a:rPr lang="ru-RU" sz="2000" dirty="0">
                <a:solidFill>
                  <a:srgbClr val="064169"/>
                </a:solidFill>
                <a:latin typeface="FS Joey Pro" panose="02000506040000020004" pitchFamily="50" charset="-52"/>
              </a:rPr>
              <a:t>., 2021 г.</a:t>
            </a:r>
            <a:endParaRPr lang="ru-KZ" sz="2000" dirty="0">
              <a:solidFill>
                <a:srgbClr val="064169"/>
              </a:solidFill>
              <a:latin typeface="FS Joey Pro" panose="02000506040000020004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AC04A9-2D9C-424D-B162-BDF8106E4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22" y="2359660"/>
            <a:ext cx="7383678" cy="391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4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BF7B70-8FA6-4289-8193-209E80FDE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3C14C53-D6C9-456B-9BD6-65B533CDE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ДӘРІГЕРГЕ ДЕЙІНГІ МЕДИЦИНАЛЫҚ КӨМЕК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8" y="9526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Дәрігерге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дейінгі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ДСМ-223/2020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ADE385-F02E-4A8B-89AD-B24A8DBC0FDE}"/>
              </a:ext>
            </a:extLst>
          </p:cNvPr>
          <p:cNvSpPr txBox="1"/>
          <p:nvPr/>
        </p:nvSpPr>
        <p:spPr>
          <a:xfrm>
            <a:off x="7199734" y="1623738"/>
            <a:ext cx="418991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жарақат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қан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кету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электр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тогының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соғуы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сынық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дислокация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жарақат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Созылу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бас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сүйегінің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сынуы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. </a:t>
            </a:r>
            <a:r>
              <a:rPr lang="ru-RU" sz="1300" u="sng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Белгілері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құлақ пен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ауыздан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қан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кету,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есінен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тану</a:t>
            </a:r>
            <a:endParaRPr lang="ru-RU" sz="1300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мидың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шайқалуы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. </a:t>
            </a:r>
            <a:r>
              <a:rPr lang="ru-RU" sz="1300" u="sng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Белгілері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бас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ауруы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, жүрек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айнуы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,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құсу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,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естен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тану</a:t>
            </a:r>
            <a:endParaRPr lang="ru-RU" sz="1300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жұлын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жарақаты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. </a:t>
            </a:r>
            <a:r>
              <a:rPr lang="ru-RU" sz="1300" u="sng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Белгілері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: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омыртқаның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күрт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ауыруы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,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арқаны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бүгіп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,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бұрыла</a:t>
            </a:r>
            <a:r>
              <a:rPr lang="ru-RU" sz="13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алмау</a:t>
            </a:r>
            <a:endParaRPr lang="ru-RU" sz="1300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күйдіру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жылу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мен күн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соққысы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тамақтан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улану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үсік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бөтен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денелердің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мүшелер мен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тіндерге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енуі</a:t>
            </a:r>
            <a:endParaRPr lang="ru-RU" sz="13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жәндіктердің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шағуы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немесе 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шағуы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(</a:t>
            </a: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аралар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)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3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суға</a:t>
            </a:r>
            <a:r>
              <a:rPr lang="ru-RU" sz="13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бату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61C0F1F-7A40-4BEB-B970-DC5D5DF9B21F}"/>
              </a:ext>
            </a:extLst>
          </p:cNvPr>
          <p:cNvSpPr/>
          <p:nvPr/>
        </p:nvSpPr>
        <p:spPr>
          <a:xfrm>
            <a:off x="1164040" y="1365123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Блок-схема: извлечение 20">
            <a:extLst>
              <a:ext uri="{FF2B5EF4-FFF2-40B4-BE49-F238E27FC236}">
                <a16:creationId xmlns:a16="http://schemas.microsoft.com/office/drawing/2014/main" id="{1B8D8C09-6719-4CCA-94B2-FDEF0600CA85}"/>
              </a:ext>
            </a:extLst>
          </p:cNvPr>
          <p:cNvSpPr/>
          <p:nvPr/>
        </p:nvSpPr>
        <p:spPr>
          <a:xfrm rot="5400000">
            <a:off x="1883360" y="1992860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извлечение 21">
            <a:extLst>
              <a:ext uri="{FF2B5EF4-FFF2-40B4-BE49-F238E27FC236}">
                <a16:creationId xmlns:a16="http://schemas.microsoft.com/office/drawing/2014/main" id="{FB2C728E-B7ED-4425-8629-8AB7DBEF74EB}"/>
              </a:ext>
            </a:extLst>
          </p:cNvPr>
          <p:cNvSpPr/>
          <p:nvPr/>
        </p:nvSpPr>
        <p:spPr>
          <a:xfrm rot="5400000">
            <a:off x="1881565" y="2170980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извлечение 22">
            <a:extLst>
              <a:ext uri="{FF2B5EF4-FFF2-40B4-BE49-F238E27FC236}">
                <a16:creationId xmlns:a16="http://schemas.microsoft.com/office/drawing/2014/main" id="{F0ACA89C-881D-4CCF-93FA-5A72DC336CB4}"/>
              </a:ext>
            </a:extLst>
          </p:cNvPr>
          <p:cNvSpPr/>
          <p:nvPr/>
        </p:nvSpPr>
        <p:spPr>
          <a:xfrm rot="5400000">
            <a:off x="1881564" y="236495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6354595C-F083-4CEE-A3FA-16C46D0679EE}"/>
              </a:ext>
            </a:extLst>
          </p:cNvPr>
          <p:cNvSpPr/>
          <p:nvPr/>
        </p:nvSpPr>
        <p:spPr>
          <a:xfrm rot="5400000">
            <a:off x="1881563" y="256812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00E3EF-AF73-4314-B7A3-EB45325EE794}"/>
              </a:ext>
            </a:extLst>
          </p:cNvPr>
          <p:cNvSpPr txBox="1"/>
          <p:nvPr/>
        </p:nvSpPr>
        <p:spPr>
          <a:xfrm>
            <a:off x="1137680" y="1362128"/>
            <a:ext cx="49583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Ауруларға</a:t>
            </a:r>
            <a:r>
              <a:rPr lang="ru-RU" sz="14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немесе </a:t>
            </a:r>
            <a:r>
              <a:rPr lang="ru-RU" sz="14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дәрігердің</a:t>
            </a:r>
            <a:r>
              <a:rPr lang="ru-RU" sz="14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қатысуын</a:t>
            </a:r>
            <a:r>
              <a:rPr lang="ru-RU" sz="14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қажет </a:t>
            </a:r>
            <a:r>
              <a:rPr lang="ru-RU" sz="14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етпейтін</a:t>
            </a:r>
            <a:r>
              <a:rPr lang="ru-RU" sz="14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жағдайларда</a:t>
            </a:r>
            <a:r>
              <a:rPr lang="ru-RU" sz="14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6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Д</a:t>
            </a:r>
            <a:r>
              <a:rPr lang="kk-KZ" sz="1600" b="1" dirty="0">
                <a:solidFill>
                  <a:srgbClr val="6D8E3D"/>
                </a:solidFill>
                <a:latin typeface="FS Joey Pro" panose="02000806040000020004" pitchFamily="50" charset="-52"/>
              </a:rPr>
              <a:t>ӘРІГЕРГЕ ДЕЙІНГІ</a:t>
            </a:r>
            <a:r>
              <a:rPr lang="ru-RU" sz="1600" b="1" dirty="0">
                <a:solidFill>
                  <a:srgbClr val="6D8E3D"/>
                </a:solidFill>
                <a:latin typeface="FS Joey Pro" panose="02000806040000020004" pitchFamily="50" charset="-52"/>
              </a:rPr>
              <a:t> КӨМЕК КӨРСЕТУ</a:t>
            </a:r>
            <a:endParaRPr lang="ru-RU" sz="1200" b="1" dirty="0">
              <a:solidFill>
                <a:srgbClr val="6D8E3D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4D8BA9-28D3-44B1-9B32-B5548BD6CB63}"/>
              </a:ext>
            </a:extLst>
          </p:cNvPr>
          <p:cNvSpPr txBox="1"/>
          <p:nvPr/>
        </p:nvSpPr>
        <p:spPr>
          <a:xfrm>
            <a:off x="1916397" y="1866475"/>
            <a:ext cx="309036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учаскелік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медбике</a:t>
            </a:r>
            <a:endParaRPr lang="ru-RU" dirty="0">
              <a:solidFill>
                <a:srgbClr val="1A3F65"/>
              </a:solidFill>
              <a:latin typeface="FS Joey Pro" panose="02000506040000020004" pitchFamily="50" charset="-52"/>
            </a:endParaRPr>
          </a:p>
          <a:p>
            <a:pPr>
              <a:spcBef>
                <a:spcPts val="200"/>
              </a:spcBef>
            </a:pP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жалпы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практика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медбикесі</a:t>
            </a:r>
            <a:endParaRPr lang="ru-RU" dirty="0">
              <a:solidFill>
                <a:srgbClr val="1A3F65"/>
              </a:solidFill>
              <a:latin typeface="FS Joey Pro" panose="02000506040000020004" pitchFamily="50" charset="-52"/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фельдшер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акушерка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E25F4DC-8659-453B-8F48-6626D78B37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040" y="1981917"/>
            <a:ext cx="660232" cy="66023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C86D26A-982F-4BFE-9749-60612438569C}"/>
              </a:ext>
            </a:extLst>
          </p:cNvPr>
          <p:cNvSpPr/>
          <p:nvPr/>
        </p:nvSpPr>
        <p:spPr>
          <a:xfrm>
            <a:off x="6954714" y="1081181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37354F-EE6F-4563-A863-909943940A7B}"/>
              </a:ext>
            </a:extLst>
          </p:cNvPr>
          <p:cNvSpPr txBox="1"/>
          <p:nvPr/>
        </p:nvSpPr>
        <p:spPr>
          <a:xfrm>
            <a:off x="7013856" y="1074654"/>
            <a:ext cx="4543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ДӘРІГЕРГЕ ДЕЙІНГІ МЕДИЦИНАЛЫҚ КӨМЕК</a:t>
            </a:r>
          </a:p>
          <a:p>
            <a:r>
              <a:rPr lang="ru-RU" sz="14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Көрсетілетін</a:t>
            </a:r>
            <a:r>
              <a:rPr lang="ru-RU" sz="1400" b="1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жағдайлар</a:t>
            </a:r>
            <a:endParaRPr lang="ru-RU" sz="12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1585C3-8E69-4C20-BD31-227561CDB6EE}"/>
              </a:ext>
            </a:extLst>
          </p:cNvPr>
          <p:cNvSpPr txBox="1"/>
          <p:nvPr/>
        </p:nvSpPr>
        <p:spPr>
          <a:xfrm>
            <a:off x="1332412" y="3487714"/>
            <a:ext cx="4462891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Зардап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шегушінің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денесіне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қауіпті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және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зиянды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факторлардың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әсерін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жою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(оны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электр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тогының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әсерінен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босату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жанып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жатқан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киімді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сөндіру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,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судан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шығару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)</a:t>
            </a: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зардап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шегушіге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жағдайын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бағалау</a:t>
            </a:r>
            <a:endParaRPr lang="ru-RU" sz="1200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зардап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шегушінің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өміріне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ең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үлкен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қауіп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төндіретін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жарақаттың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сипатын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және оны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құтқару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әрекеттердің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реттілігін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анықтау</a:t>
            </a:r>
            <a:endParaRPr lang="ru-RU" sz="1200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зардап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шегушіні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жедел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түрде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құтқару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бойынша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қажетті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шараларды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жүзеге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асыру</a:t>
            </a:r>
            <a:endParaRPr lang="ru-RU" sz="1200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мамандар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келгенше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жәбірленушінің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негізгі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өмірлік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функцияларын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сақтау</a:t>
            </a:r>
            <a:endParaRPr lang="ru-RU" sz="1200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 marL="87313" indent="-8731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жедел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жәрдем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немесе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дәрігер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шақыру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немесе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зардап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шегушіні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жақын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жердегі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медициналық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ұйымға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жеткізу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шараларын</a:t>
            </a:r>
            <a:r>
              <a:rPr lang="ru-RU" sz="1200" dirty="0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1A3F65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қолдану</a:t>
            </a:r>
            <a:endParaRPr lang="ru-RU" sz="1200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8EDAA7D-660A-41D6-A7C2-53C376B6120B}"/>
              </a:ext>
            </a:extLst>
          </p:cNvPr>
          <p:cNvSpPr/>
          <p:nvPr/>
        </p:nvSpPr>
        <p:spPr>
          <a:xfrm>
            <a:off x="1185160" y="2967489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B6294-592E-42FE-9E65-717BC98339F1}"/>
              </a:ext>
            </a:extLst>
          </p:cNvPr>
          <p:cNvSpPr txBox="1"/>
          <p:nvPr/>
        </p:nvSpPr>
        <p:spPr>
          <a:xfrm>
            <a:off x="1158801" y="2964494"/>
            <a:ext cx="45432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Зардап</a:t>
            </a:r>
            <a:r>
              <a:rPr lang="ru-RU" sz="12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шегушіге</a:t>
            </a:r>
            <a:r>
              <a:rPr lang="ru-RU" sz="12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алғашқы</a:t>
            </a:r>
            <a:r>
              <a:rPr lang="ru-RU" sz="12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2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2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200" b="1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кезінде</a:t>
            </a:r>
            <a:endParaRPr lang="ru-RU" sz="1200" b="1" dirty="0">
              <a:solidFill>
                <a:srgbClr val="1A3F65"/>
              </a:solidFill>
              <a:latin typeface="FS Joey Pro" panose="02000806040000020004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1826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E7E0B77-07F9-4217-B311-13D9EB90B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C922FD-7DC0-4064-A98D-30D335612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88651C0B-C760-49B6-BF5A-E3FDB36B1BA8}"/>
              </a:ext>
            </a:extLst>
          </p:cNvPr>
          <p:cNvSpPr/>
          <p:nvPr/>
        </p:nvSpPr>
        <p:spPr>
          <a:xfrm>
            <a:off x="0" y="3428018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100520" y="2625163"/>
            <a:ext cx="87323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АЛҒАШҚЫ МЕДИЦИНАЛЫҚ-САНИТАРЛЫҚ КӨМЕК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928135" y="5488387"/>
            <a:ext cx="75711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Республикасында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алғашқы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медициналық-санитариялық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көрсетуді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ұйымдастыру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стандартын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даму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2016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ақпандағы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85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E972DDD-C8D5-46F0-9195-B776953C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0" y="2212807"/>
            <a:ext cx="2167604" cy="216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78D68E9-60FE-462F-BFDA-27974BA28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D62EFD1-D3E4-4FD1-BAB5-58C755874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5C0324CC-7F41-43C8-B0CC-A692BB23745D}"/>
              </a:ext>
            </a:extLst>
          </p:cNvPr>
          <p:cNvSpPr/>
          <p:nvPr/>
        </p:nvSpPr>
        <p:spPr>
          <a:xfrm>
            <a:off x="6709806" y="1154135"/>
            <a:ext cx="5243580" cy="1193872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FA64A0-0037-4EBA-9A55-033E1611A2E4}"/>
              </a:ext>
            </a:extLst>
          </p:cNvPr>
          <p:cNvSpPr/>
          <p:nvPr/>
        </p:nvSpPr>
        <p:spPr>
          <a:xfrm>
            <a:off x="1114761" y="1844126"/>
            <a:ext cx="4632896" cy="58289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АЛҒАШҚЫ МЕДИЦИНАЛЫҚ-САНИТАРЛЫҚ КӨМЕК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8" y="952624"/>
            <a:ext cx="6596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Республикасында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алғашқы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медициналық-санитариялық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көрсетуді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ұйымдастыру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стандартын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даму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2016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ақпандағы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85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E972DDD-C8D5-46F0-9195-B776953CD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1" y="2709957"/>
            <a:ext cx="872879" cy="872879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69D46D0-4A2D-42F8-878E-3B6BFF59556E}"/>
              </a:ext>
            </a:extLst>
          </p:cNvPr>
          <p:cNvSpPr/>
          <p:nvPr/>
        </p:nvSpPr>
        <p:spPr>
          <a:xfrm>
            <a:off x="922784" y="1253252"/>
            <a:ext cx="5204963" cy="45719"/>
          </a:xfrm>
          <a:prstGeom prst="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255159-753E-4D9B-A2FB-1B3A48E7A7C6}"/>
              </a:ext>
            </a:extLst>
          </p:cNvPr>
          <p:cNvSpPr txBox="1"/>
          <p:nvPr/>
        </p:nvSpPr>
        <p:spPr>
          <a:xfrm>
            <a:off x="2186562" y="2430654"/>
            <a:ext cx="381425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</a:pP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жергілікті</a:t>
            </a: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терапевтер</a:t>
            </a:r>
            <a:endParaRPr lang="ru-RU" sz="1200" b="1" dirty="0">
              <a:solidFill>
                <a:srgbClr val="2E471D"/>
              </a:solidFill>
              <a:effectLst/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педиатрлар</a:t>
            </a:r>
            <a:endParaRPr lang="ru-RU" sz="1200" b="1" dirty="0">
              <a:solidFill>
                <a:srgbClr val="2E471D"/>
              </a:solidFill>
              <a:effectLst/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жалпы</a:t>
            </a: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тәжірибелік</a:t>
            </a: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дәрігерлер</a:t>
            </a: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 (</a:t>
            </a: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дәрігерлер</a:t>
            </a: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фельдшерлер</a:t>
            </a:r>
            <a:endParaRPr lang="ru-RU" sz="1200" b="1" dirty="0">
              <a:solidFill>
                <a:srgbClr val="2E471D"/>
              </a:solidFill>
              <a:effectLst/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акушерлер</a:t>
            </a:r>
            <a:endParaRPr lang="ru-RU" sz="1200" b="1" dirty="0">
              <a:solidFill>
                <a:srgbClr val="2E471D"/>
              </a:solidFill>
              <a:effectLst/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әлеуметтік</a:t>
            </a: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медициналық</a:t>
            </a:r>
            <a:r>
              <a:rPr lang="ru-RU" sz="1200" b="1" dirty="0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қызметкерлер</a:t>
            </a:r>
            <a:endParaRPr lang="ru-RU" sz="1200" b="1" dirty="0">
              <a:solidFill>
                <a:srgbClr val="2E471D"/>
              </a:solidFill>
              <a:effectLst/>
              <a:latin typeface="FS Joey Pro" panose="02000506040000020004" pitchFamily="50" charset="-52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</a:pPr>
            <a:r>
              <a:rPr lang="ru-RU" sz="1200" b="1" dirty="0" err="1">
                <a:solidFill>
                  <a:srgbClr val="2E471D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медбикелер</a:t>
            </a:r>
            <a:endParaRPr lang="ru-RU" sz="1200" b="1" dirty="0">
              <a:solidFill>
                <a:srgbClr val="2E471D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89DBB7-111E-4322-B677-A68F33FC32B3}"/>
              </a:ext>
            </a:extLst>
          </p:cNvPr>
          <p:cNvSpPr txBox="1"/>
          <p:nvPr/>
        </p:nvSpPr>
        <p:spPr>
          <a:xfrm>
            <a:off x="1159217" y="1792680"/>
            <a:ext cx="4728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A3F65"/>
                </a:solidFill>
                <a:latin typeface="FS Joey Pro" panose="02000806040000020004" pitchFamily="50" charset="-52"/>
              </a:rPr>
              <a:t>АЛҒАШҚЫ МЕДИКО-САНИТАРЛЫҚ КӨМЕКТІ КІМ КӨРСЕТЕДІ</a:t>
            </a:r>
          </a:p>
        </p:txBody>
      </p:sp>
      <p:sp>
        <p:nvSpPr>
          <p:cNvPr id="23" name="Блок-схема: извлечение 22">
            <a:extLst>
              <a:ext uri="{FF2B5EF4-FFF2-40B4-BE49-F238E27FC236}">
                <a16:creationId xmlns:a16="http://schemas.microsoft.com/office/drawing/2014/main" id="{946EC3D8-F1D2-4191-ADBB-A2968F2BCD39}"/>
              </a:ext>
            </a:extLst>
          </p:cNvPr>
          <p:cNvSpPr/>
          <p:nvPr/>
        </p:nvSpPr>
        <p:spPr>
          <a:xfrm rot="5400000">
            <a:off x="2157266" y="253619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3056B3C0-9346-428C-9F64-3CB603A44EBB}"/>
              </a:ext>
            </a:extLst>
          </p:cNvPr>
          <p:cNvSpPr/>
          <p:nvPr/>
        </p:nvSpPr>
        <p:spPr>
          <a:xfrm rot="5400000">
            <a:off x="2151730" y="2755309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извлечение 24">
            <a:extLst>
              <a:ext uri="{FF2B5EF4-FFF2-40B4-BE49-F238E27FC236}">
                <a16:creationId xmlns:a16="http://schemas.microsoft.com/office/drawing/2014/main" id="{A60C068A-4DE3-4FCD-901A-FB20F24D8932}"/>
              </a:ext>
            </a:extLst>
          </p:cNvPr>
          <p:cNvSpPr/>
          <p:nvPr/>
        </p:nvSpPr>
        <p:spPr>
          <a:xfrm rot="5400000">
            <a:off x="2151729" y="2949281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>
            <a:extLst>
              <a:ext uri="{FF2B5EF4-FFF2-40B4-BE49-F238E27FC236}">
                <a16:creationId xmlns:a16="http://schemas.microsoft.com/office/drawing/2014/main" id="{31E0A39A-591D-4B37-9D55-DE1C79DE0542}"/>
              </a:ext>
            </a:extLst>
          </p:cNvPr>
          <p:cNvSpPr/>
          <p:nvPr/>
        </p:nvSpPr>
        <p:spPr>
          <a:xfrm rot="5400000">
            <a:off x="2151728" y="3152455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>
            <a:extLst>
              <a:ext uri="{FF2B5EF4-FFF2-40B4-BE49-F238E27FC236}">
                <a16:creationId xmlns:a16="http://schemas.microsoft.com/office/drawing/2014/main" id="{B9842FCA-EB8D-4C3F-8376-8599D475C36A}"/>
              </a:ext>
            </a:extLst>
          </p:cNvPr>
          <p:cNvSpPr/>
          <p:nvPr/>
        </p:nvSpPr>
        <p:spPr>
          <a:xfrm rot="5400000">
            <a:off x="2157266" y="3361581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>
            <a:extLst>
              <a:ext uri="{FF2B5EF4-FFF2-40B4-BE49-F238E27FC236}">
                <a16:creationId xmlns:a16="http://schemas.microsoft.com/office/drawing/2014/main" id="{231F011F-C021-4EC5-B5A5-A9A83ACEB5B0}"/>
              </a:ext>
            </a:extLst>
          </p:cNvPr>
          <p:cNvSpPr/>
          <p:nvPr/>
        </p:nvSpPr>
        <p:spPr>
          <a:xfrm rot="5400000">
            <a:off x="2151730" y="3580694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извлечение 29">
            <a:extLst>
              <a:ext uri="{FF2B5EF4-FFF2-40B4-BE49-F238E27FC236}">
                <a16:creationId xmlns:a16="http://schemas.microsoft.com/office/drawing/2014/main" id="{E4C488E6-05C3-41CC-B5AD-EA199C96EDEA}"/>
              </a:ext>
            </a:extLst>
          </p:cNvPr>
          <p:cNvSpPr/>
          <p:nvPr/>
        </p:nvSpPr>
        <p:spPr>
          <a:xfrm rot="5400000">
            <a:off x="2151728" y="3789820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6B0C7ED-70B7-4C67-8661-B0A7F335AA3C}"/>
              </a:ext>
            </a:extLst>
          </p:cNvPr>
          <p:cNvSpPr/>
          <p:nvPr/>
        </p:nvSpPr>
        <p:spPr>
          <a:xfrm>
            <a:off x="7373893" y="2638959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4" name="Блок-схема: извлечение 53">
            <a:extLst>
              <a:ext uri="{FF2B5EF4-FFF2-40B4-BE49-F238E27FC236}">
                <a16:creationId xmlns:a16="http://schemas.microsoft.com/office/drawing/2014/main" id="{38C97F84-80D0-4AA6-8D4D-A72A4D2EA6E4}"/>
              </a:ext>
            </a:extLst>
          </p:cNvPr>
          <p:cNvSpPr/>
          <p:nvPr/>
        </p:nvSpPr>
        <p:spPr>
          <a:xfrm rot="5400000">
            <a:off x="8093213" y="3266696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извлечение 54">
            <a:extLst>
              <a:ext uri="{FF2B5EF4-FFF2-40B4-BE49-F238E27FC236}">
                <a16:creationId xmlns:a16="http://schemas.microsoft.com/office/drawing/2014/main" id="{128E3B8F-F5FF-4113-9879-ADA61A04634E}"/>
              </a:ext>
            </a:extLst>
          </p:cNvPr>
          <p:cNvSpPr/>
          <p:nvPr/>
        </p:nvSpPr>
        <p:spPr>
          <a:xfrm rot="5400000">
            <a:off x="8091418" y="344481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извлечение 55">
            <a:extLst>
              <a:ext uri="{FF2B5EF4-FFF2-40B4-BE49-F238E27FC236}">
                <a16:creationId xmlns:a16="http://schemas.microsoft.com/office/drawing/2014/main" id="{A39703D7-93C3-46C2-A027-B9DEE11AA4CE}"/>
              </a:ext>
            </a:extLst>
          </p:cNvPr>
          <p:cNvSpPr/>
          <p:nvPr/>
        </p:nvSpPr>
        <p:spPr>
          <a:xfrm rot="5400000">
            <a:off x="8091417" y="3638788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извлечение 56">
            <a:extLst>
              <a:ext uri="{FF2B5EF4-FFF2-40B4-BE49-F238E27FC236}">
                <a16:creationId xmlns:a16="http://schemas.microsoft.com/office/drawing/2014/main" id="{80C4A422-350C-4C1E-9722-154FC101AE3F}"/>
              </a:ext>
            </a:extLst>
          </p:cNvPr>
          <p:cNvSpPr/>
          <p:nvPr/>
        </p:nvSpPr>
        <p:spPr>
          <a:xfrm rot="5400000">
            <a:off x="8091416" y="384196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1ADFB679-C421-49AC-AE92-703CDD98A27F}"/>
              </a:ext>
            </a:extLst>
          </p:cNvPr>
          <p:cNvSpPr/>
          <p:nvPr/>
        </p:nvSpPr>
        <p:spPr>
          <a:xfrm>
            <a:off x="1114761" y="1387012"/>
            <a:ext cx="1979168" cy="334329"/>
          </a:xfrm>
          <a:prstGeom prst="rect">
            <a:avLst/>
          </a:prstGeom>
          <a:solidFill>
            <a:srgbClr val="F9D7E0">
              <a:alpha val="49804"/>
            </a:srgbClr>
          </a:solidFill>
          <a:ln>
            <a:solidFill>
              <a:srgbClr val="C0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5FC349F-EC00-48FE-9A34-458D37C507C4}"/>
              </a:ext>
            </a:extLst>
          </p:cNvPr>
          <p:cNvSpPr txBox="1"/>
          <p:nvPr/>
        </p:nvSpPr>
        <p:spPr>
          <a:xfrm>
            <a:off x="1301423" y="1373570"/>
            <a:ext cx="184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ЖБШН-</a:t>
            </a:r>
            <a:r>
              <a:rPr lang="ru-RU" sz="1600" b="1" dirty="0" err="1">
                <a:solidFill>
                  <a:srgbClr val="C00000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қа</a:t>
            </a:r>
            <a:r>
              <a:rPr lang="ru-RU" sz="1600" b="1" dirty="0">
                <a:solidFill>
                  <a:srgbClr val="C00000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кіреді</a:t>
            </a:r>
            <a:endParaRPr lang="ru-RU" sz="1600" b="1" dirty="0">
              <a:solidFill>
                <a:srgbClr val="C00000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448FFFE-4E44-48AC-900C-DEE57DABFF52}"/>
              </a:ext>
            </a:extLst>
          </p:cNvPr>
          <p:cNvSpPr txBox="1"/>
          <p:nvPr/>
        </p:nvSpPr>
        <p:spPr>
          <a:xfrm>
            <a:off x="7347534" y="2635964"/>
            <a:ext cx="4543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dirty="0">
                <a:solidFill>
                  <a:srgbClr val="1A3F65"/>
                </a:solidFill>
                <a:latin typeface="FS Joey Pro" panose="02000806040000020004" pitchFamily="50" charset="-52"/>
                <a:cs typeface="Arial" panose="020B0604020202020204" pitchFamily="34" charset="0"/>
              </a:rPr>
              <a:t>Дәрігерді қажет етпейтін жағдайлардағы</a:t>
            </a:r>
          </a:p>
          <a:p>
            <a:r>
              <a:rPr lang="kk-KZ" sz="1600" b="1" dirty="0">
                <a:solidFill>
                  <a:srgbClr val="1A3F65"/>
                </a:solidFill>
                <a:latin typeface="FS Joey Pro" panose="02000806040000020004" pitchFamily="50" charset="-52"/>
                <a:cs typeface="Arial" panose="020B0604020202020204" pitchFamily="34" charset="0"/>
              </a:rPr>
              <a:t>ДӘРІГЕРГЕ ДЕЙІНГІ МЕДИЦИНАЛЫҚ КӨМЕК</a:t>
            </a:r>
            <a:endParaRPr lang="ru-RU" sz="1200" b="1" dirty="0">
              <a:solidFill>
                <a:srgbClr val="1A3F65"/>
              </a:solidFill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D2386A6-E7D0-46AF-9200-4075DC15351B}"/>
              </a:ext>
            </a:extLst>
          </p:cNvPr>
          <p:cNvSpPr txBox="1"/>
          <p:nvPr/>
        </p:nvSpPr>
        <p:spPr>
          <a:xfrm>
            <a:off x="8126250" y="3140311"/>
            <a:ext cx="3090362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 err="1">
                <a:solidFill>
                  <a:srgbClr val="2E471D"/>
                </a:solidFill>
                <a:latin typeface="FS Joey Pro" panose="02000506040000020004" pitchFamily="50" charset="-52"/>
              </a:rPr>
              <a:t>учаскелік</a:t>
            </a: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2E471D"/>
                </a:solidFill>
                <a:latin typeface="FS Joey Pro" panose="02000506040000020004" pitchFamily="50" charset="-52"/>
              </a:rPr>
              <a:t>медбике</a:t>
            </a: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 / </a:t>
            </a:r>
            <a:r>
              <a:rPr lang="ru-RU" dirty="0" err="1">
                <a:solidFill>
                  <a:srgbClr val="2E471D"/>
                </a:solidFill>
                <a:latin typeface="FS Joey Pro" panose="02000506040000020004" pitchFamily="50" charset="-52"/>
              </a:rPr>
              <a:t>медбике</a:t>
            </a:r>
            <a:endParaRPr lang="ru-RU" dirty="0">
              <a:solidFill>
                <a:srgbClr val="2E471D"/>
              </a:solidFill>
              <a:latin typeface="FS Joey Pro" panose="02000506040000020004" pitchFamily="50" charset="-52"/>
            </a:endParaRPr>
          </a:p>
          <a:p>
            <a:pPr>
              <a:spcBef>
                <a:spcPts val="200"/>
              </a:spcBef>
            </a:pPr>
            <a:r>
              <a:rPr lang="ru-RU" dirty="0" err="1">
                <a:solidFill>
                  <a:srgbClr val="2E471D"/>
                </a:solidFill>
                <a:latin typeface="FS Joey Pro" panose="02000506040000020004" pitchFamily="50" charset="-52"/>
              </a:rPr>
              <a:t>жалпы</a:t>
            </a: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 практика </a:t>
            </a:r>
            <a:r>
              <a:rPr lang="ru-RU" dirty="0" err="1">
                <a:solidFill>
                  <a:srgbClr val="2E471D"/>
                </a:solidFill>
                <a:latin typeface="FS Joey Pro" panose="02000506040000020004" pitchFamily="50" charset="-52"/>
              </a:rPr>
              <a:t>медбикесі</a:t>
            </a:r>
            <a:endParaRPr lang="ru-RU" dirty="0">
              <a:solidFill>
                <a:srgbClr val="2E471D"/>
              </a:solidFill>
              <a:latin typeface="FS Joey Pro" panose="02000506040000020004" pitchFamily="50" charset="-52"/>
            </a:endParaRP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фельдшер</a:t>
            </a:r>
          </a:p>
          <a:p>
            <a:pPr>
              <a:spcBef>
                <a:spcPts val="200"/>
              </a:spcBef>
            </a:pPr>
            <a:r>
              <a:rPr lang="ru-RU" dirty="0">
                <a:solidFill>
                  <a:srgbClr val="2E471D"/>
                </a:solidFill>
                <a:latin typeface="FS Joey Pro" panose="02000506040000020004" pitchFamily="50" charset="-52"/>
              </a:rPr>
              <a:t>акушерка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F9B477-47A7-4179-AE90-854DB0E7ACF0}"/>
              </a:ext>
            </a:extLst>
          </p:cNvPr>
          <p:cNvSpPr txBox="1"/>
          <p:nvPr/>
        </p:nvSpPr>
        <p:spPr>
          <a:xfrm>
            <a:off x="8134530" y="4481992"/>
            <a:ext cx="2778668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dirty="0" err="1">
                <a:solidFill>
                  <a:srgbClr val="2E471D"/>
                </a:solidFill>
              </a:rPr>
              <a:t>жалпы</a:t>
            </a:r>
            <a:r>
              <a:rPr lang="ru-RU" dirty="0">
                <a:solidFill>
                  <a:srgbClr val="2E471D"/>
                </a:solidFill>
              </a:rPr>
              <a:t> </a:t>
            </a:r>
            <a:r>
              <a:rPr lang="ru-RU" dirty="0" err="1">
                <a:solidFill>
                  <a:srgbClr val="2E471D"/>
                </a:solidFill>
              </a:rPr>
              <a:t>дәрігер</a:t>
            </a:r>
            <a:endParaRPr lang="ru-RU" dirty="0">
              <a:solidFill>
                <a:srgbClr val="2E471D"/>
              </a:solidFill>
            </a:endParaRPr>
          </a:p>
          <a:p>
            <a:pPr>
              <a:spcBef>
                <a:spcPts val="200"/>
              </a:spcBef>
            </a:pPr>
            <a:r>
              <a:rPr lang="ru-RU" dirty="0" err="1">
                <a:solidFill>
                  <a:srgbClr val="2E471D"/>
                </a:solidFill>
              </a:rPr>
              <a:t>жергілікті</a:t>
            </a:r>
            <a:r>
              <a:rPr lang="ru-RU" dirty="0">
                <a:solidFill>
                  <a:srgbClr val="2E471D"/>
                </a:solidFill>
              </a:rPr>
              <a:t> терапевт</a:t>
            </a:r>
          </a:p>
          <a:p>
            <a:pPr>
              <a:spcBef>
                <a:spcPts val="200"/>
              </a:spcBef>
            </a:pPr>
            <a:r>
              <a:rPr lang="ru-RU" dirty="0" err="1">
                <a:solidFill>
                  <a:srgbClr val="2E471D"/>
                </a:solidFill>
              </a:rPr>
              <a:t>жергілікті</a:t>
            </a:r>
            <a:r>
              <a:rPr lang="ru-RU" dirty="0">
                <a:solidFill>
                  <a:srgbClr val="2E471D"/>
                </a:solidFill>
              </a:rPr>
              <a:t> педиатр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A0AFBB2-A8B3-4479-8239-732D557ABD4C}"/>
              </a:ext>
            </a:extLst>
          </p:cNvPr>
          <p:cNvSpPr txBox="1"/>
          <p:nvPr/>
        </p:nvSpPr>
        <p:spPr>
          <a:xfrm>
            <a:off x="8134530" y="5708748"/>
            <a:ext cx="3612668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2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err="1">
                <a:solidFill>
                  <a:srgbClr val="2E471D"/>
                </a:solidFill>
              </a:rPr>
              <a:t>әлеуметтік</a:t>
            </a:r>
            <a:r>
              <a:rPr lang="ru-RU" dirty="0">
                <a:solidFill>
                  <a:srgbClr val="2E471D"/>
                </a:solidFill>
              </a:rPr>
              <a:t> </a:t>
            </a:r>
            <a:r>
              <a:rPr lang="ru-RU" dirty="0" err="1">
                <a:solidFill>
                  <a:srgbClr val="2E471D"/>
                </a:solidFill>
              </a:rPr>
              <a:t>қызметкер</a:t>
            </a:r>
            <a:endParaRPr lang="ru-RU" dirty="0">
              <a:solidFill>
                <a:srgbClr val="2E471D"/>
              </a:solidFill>
            </a:endParaRPr>
          </a:p>
          <a:p>
            <a:r>
              <a:rPr lang="ru-RU" dirty="0" err="1">
                <a:solidFill>
                  <a:srgbClr val="2E471D"/>
                </a:solidFill>
              </a:rPr>
              <a:t>Денсаулық</a:t>
            </a:r>
            <a:r>
              <a:rPr lang="ru-RU" dirty="0">
                <a:solidFill>
                  <a:srgbClr val="2E471D"/>
                </a:solidFill>
              </a:rPr>
              <a:t> </a:t>
            </a:r>
            <a:r>
              <a:rPr lang="ru-RU" dirty="0" err="1">
                <a:solidFill>
                  <a:srgbClr val="2E471D"/>
                </a:solidFill>
              </a:rPr>
              <a:t>сақтау</a:t>
            </a:r>
            <a:r>
              <a:rPr lang="ru-RU" dirty="0">
                <a:solidFill>
                  <a:srgbClr val="2E471D"/>
                </a:solidFill>
              </a:rPr>
              <a:t> </a:t>
            </a:r>
            <a:r>
              <a:rPr lang="ru-RU" dirty="0" err="1">
                <a:solidFill>
                  <a:srgbClr val="2E471D"/>
                </a:solidFill>
              </a:rPr>
              <a:t>саласының</a:t>
            </a:r>
            <a:r>
              <a:rPr lang="ru-RU" dirty="0">
                <a:solidFill>
                  <a:srgbClr val="2E471D"/>
                </a:solidFill>
              </a:rPr>
              <a:t> </a:t>
            </a:r>
            <a:r>
              <a:rPr lang="ru-RU" dirty="0" err="1">
                <a:solidFill>
                  <a:srgbClr val="2E471D"/>
                </a:solidFill>
              </a:rPr>
              <a:t>психологы</a:t>
            </a:r>
            <a:endParaRPr lang="ru-RU" dirty="0">
              <a:solidFill>
                <a:srgbClr val="2E471D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905E5E1-CFB9-4ED4-B23A-6A2C6D898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20" y="5777589"/>
            <a:ext cx="388351" cy="421231"/>
          </a:xfrm>
          <a:prstGeom prst="rect">
            <a:avLst/>
          </a:prstGeom>
        </p:spPr>
      </p:pic>
      <p:sp>
        <p:nvSpPr>
          <p:cNvPr id="72" name="Блок-схема: извлечение 71">
            <a:extLst>
              <a:ext uri="{FF2B5EF4-FFF2-40B4-BE49-F238E27FC236}">
                <a16:creationId xmlns:a16="http://schemas.microsoft.com/office/drawing/2014/main" id="{63313692-3046-4502-A0AB-D5088D5E7961}"/>
              </a:ext>
            </a:extLst>
          </p:cNvPr>
          <p:cNvSpPr/>
          <p:nvPr/>
        </p:nvSpPr>
        <p:spPr>
          <a:xfrm rot="5400000">
            <a:off x="8105231" y="5798389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извлечение 72">
            <a:extLst>
              <a:ext uri="{FF2B5EF4-FFF2-40B4-BE49-F238E27FC236}">
                <a16:creationId xmlns:a16="http://schemas.microsoft.com/office/drawing/2014/main" id="{9FE2FFEC-7BDD-4F73-9576-9C8BDD46D8E4}"/>
              </a:ext>
            </a:extLst>
          </p:cNvPr>
          <p:cNvSpPr/>
          <p:nvPr/>
        </p:nvSpPr>
        <p:spPr>
          <a:xfrm rot="5400000">
            <a:off x="8099695" y="601750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307490D-DB77-46FC-9565-7AAB2BD3024F}"/>
              </a:ext>
            </a:extLst>
          </p:cNvPr>
          <p:cNvSpPr txBox="1"/>
          <p:nvPr/>
        </p:nvSpPr>
        <p:spPr>
          <a:xfrm>
            <a:off x="1571113" y="4602923"/>
            <a:ext cx="3871200" cy="18876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ЕМХАНАДА НЕМЕСЕ ОНЫҢ БӨЛІМШЕСІНДЕ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КЕТУ ОРНЫНДА, ОНЫҢ ІШІНДЕ ҮЙДЕГІ АУРУХАНАДА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ЖЫЛЖЫМАЛЫ МЕДИЦИНАЛЫҚ КЕШЕНДЕРДЕ НЕМЕСЕ МЕДИЦИНАЛЫҚ ПОЙЫЗДАРДА 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(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медициналық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ұйымнан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едәуір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қашықтықта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орналасқан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немесе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климаттық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-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географиялық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жағдайларды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ескере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отырып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, көлік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қатынасы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нашар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елді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sz="1100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мекендер</a:t>
            </a:r>
            <a:r>
              <a:rPr lang="ru-RU" sz="1100" dirty="0">
                <a:solidFill>
                  <a:srgbClr val="1A3F65"/>
                </a:solidFill>
                <a:latin typeface="FS Joey Pro" panose="02000506040000020004" pitchFamily="50" charset="-52"/>
              </a:rPr>
              <a:t> үшін)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БІЛІМ БЕРУ ҰЙЫМЫНДА</a:t>
            </a:r>
          </a:p>
          <a:p>
            <a:pPr>
              <a:spcBef>
                <a:spcPts val="200"/>
              </a:spcBef>
            </a:pPr>
            <a:r>
              <a:rPr lang="ru-RU" sz="1100" b="1" dirty="0">
                <a:solidFill>
                  <a:srgbClr val="2E471D"/>
                </a:solidFill>
                <a:latin typeface="FS Joey Pro" panose="02000506040000020004" pitchFamily="50" charset="-52"/>
              </a:rPr>
              <a:t>АҚПАРАТТЫҚ -КОММУНИКАЦИЯЛЫҚ ТЕХНОЛОГИЯЛАРДЫ ҚАШЫҚТЫҚТАН ҚОЛДАНУ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1DC9427-AF03-4EAE-92D0-F66838F1F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45" y="4658010"/>
            <a:ext cx="358041" cy="358041"/>
          </a:xfrm>
          <a:prstGeom prst="rect">
            <a:avLst/>
          </a:prstGeom>
        </p:spPr>
      </p:pic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06F26C5-987A-45CC-94C0-34FB0F05B3E8}"/>
              </a:ext>
            </a:extLst>
          </p:cNvPr>
          <p:cNvSpPr/>
          <p:nvPr/>
        </p:nvSpPr>
        <p:spPr>
          <a:xfrm>
            <a:off x="1160671" y="4025796"/>
            <a:ext cx="4586986" cy="5191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31F6596-37C2-49EB-9546-9497A85A8675}"/>
              </a:ext>
            </a:extLst>
          </p:cNvPr>
          <p:cNvSpPr txBox="1"/>
          <p:nvPr/>
        </p:nvSpPr>
        <p:spPr>
          <a:xfrm>
            <a:off x="1210287" y="4009883"/>
            <a:ext cx="41541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84065"/>
                </a:solidFill>
                <a:effectLst/>
                <a:latin typeface="FS Joey Pro" panose="02000506040000020004" pitchFamily="50" charset="-52"/>
                <a:cs typeface="Arial" panose="020B0604020202020204" pitchFamily="34" charset="0"/>
              </a:rPr>
              <a:t>АЛҒАШҚЫ МЕДИКО-САНИТАРЛЫҚ КӨМЕКТІ ҚАЙДА АЛУҒА БОЛАДЫ?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1A19B7A-F409-4DD7-9BB1-3E5D26AEBE25}"/>
              </a:ext>
            </a:extLst>
          </p:cNvPr>
          <p:cNvSpPr txBox="1"/>
          <p:nvPr/>
        </p:nvSpPr>
        <p:spPr>
          <a:xfrm>
            <a:off x="6846850" y="1251496"/>
            <a:ext cx="51302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b="0" u="sng" dirty="0">
                <a:solidFill>
                  <a:srgbClr val="1A3F65"/>
                </a:solidFill>
                <a:latin typeface="FS Joey Pro" panose="02000506040000020004" pitchFamily="50" charset="-52"/>
              </a:rPr>
              <a:t>ЕМХАНА 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диагностика мен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емдеуді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,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алдын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алуды және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оңалтуды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,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динамикалық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бақылауды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,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иммундауды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, оның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тағайындалған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тұрғындарының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уақытша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еңбекке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жарамсыздығын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тексеруді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,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санитарлық-эпидемияға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қарсы және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санитарлық-профилактикалық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шараларды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 </a:t>
            </a:r>
            <a:r>
              <a:rPr lang="ru-RU" dirty="0" err="1">
                <a:solidFill>
                  <a:srgbClr val="1A3F65"/>
                </a:solidFill>
                <a:latin typeface="FS Joey Pro" panose="02000506040000020004" pitchFamily="50" charset="-52"/>
              </a:rPr>
              <a:t>жүргізеді</a:t>
            </a:r>
            <a:r>
              <a:rPr lang="ru-RU" dirty="0">
                <a:solidFill>
                  <a:srgbClr val="1A3F65"/>
                </a:solidFill>
                <a:latin typeface="FS Joey Pro" panose="02000506040000020004" pitchFamily="50" charset="-52"/>
              </a:rPr>
              <a:t>.</a:t>
            </a:r>
          </a:p>
        </p:txBody>
      </p:sp>
      <p:sp>
        <p:nvSpPr>
          <p:cNvPr id="2" name="Стрелка: вправо 1">
            <a:extLst>
              <a:ext uri="{FF2B5EF4-FFF2-40B4-BE49-F238E27FC236}">
                <a16:creationId xmlns:a16="http://schemas.microsoft.com/office/drawing/2014/main" id="{337432F3-851D-4CF2-A121-0CF21C2D3E2B}"/>
              </a:ext>
            </a:extLst>
          </p:cNvPr>
          <p:cNvSpPr/>
          <p:nvPr/>
        </p:nvSpPr>
        <p:spPr>
          <a:xfrm>
            <a:off x="6873241" y="2737327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FD2B31F-1CAD-4B94-96E1-923C594AE0A4}"/>
              </a:ext>
            </a:extLst>
          </p:cNvPr>
          <p:cNvSpPr/>
          <p:nvPr/>
        </p:nvSpPr>
        <p:spPr>
          <a:xfrm>
            <a:off x="7373893" y="4005284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Блок-схема: извлечение 83">
            <a:extLst>
              <a:ext uri="{FF2B5EF4-FFF2-40B4-BE49-F238E27FC236}">
                <a16:creationId xmlns:a16="http://schemas.microsoft.com/office/drawing/2014/main" id="{46E8BA8D-75C9-4D23-BFA4-4A7B1B777392}"/>
              </a:ext>
            </a:extLst>
          </p:cNvPr>
          <p:cNvSpPr/>
          <p:nvPr/>
        </p:nvSpPr>
        <p:spPr>
          <a:xfrm rot="5400000">
            <a:off x="8099696" y="4589285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2A107C7-6326-4FD1-A23C-D52F952801A5}"/>
              </a:ext>
            </a:extLst>
          </p:cNvPr>
          <p:cNvSpPr txBox="1"/>
          <p:nvPr/>
        </p:nvSpPr>
        <p:spPr>
          <a:xfrm>
            <a:off x="7330333" y="4022825"/>
            <a:ext cx="4933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КВАЛИФИКАЦИЯЛАНДЫРЫЛҒАН МЕНДИЦИНАЛЫҚ КӨМЕК</a:t>
            </a:r>
          </a:p>
        </p:txBody>
      </p:sp>
      <p:sp>
        <p:nvSpPr>
          <p:cNvPr id="86" name="Стрелка: вправо 85">
            <a:extLst>
              <a:ext uri="{FF2B5EF4-FFF2-40B4-BE49-F238E27FC236}">
                <a16:creationId xmlns:a16="http://schemas.microsoft.com/office/drawing/2014/main" id="{2005A094-3C06-42D8-86E8-A84912E8E33A}"/>
              </a:ext>
            </a:extLst>
          </p:cNvPr>
          <p:cNvSpPr/>
          <p:nvPr/>
        </p:nvSpPr>
        <p:spPr>
          <a:xfrm>
            <a:off x="6873241" y="4103652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извлечение 86">
            <a:extLst>
              <a:ext uri="{FF2B5EF4-FFF2-40B4-BE49-F238E27FC236}">
                <a16:creationId xmlns:a16="http://schemas.microsoft.com/office/drawing/2014/main" id="{CDA824D3-8593-456B-93D6-9C7FBB4FB495}"/>
              </a:ext>
            </a:extLst>
          </p:cNvPr>
          <p:cNvSpPr/>
          <p:nvPr/>
        </p:nvSpPr>
        <p:spPr>
          <a:xfrm rot="5400000">
            <a:off x="8094275" y="4777600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извлечение 87">
            <a:extLst>
              <a:ext uri="{FF2B5EF4-FFF2-40B4-BE49-F238E27FC236}">
                <a16:creationId xmlns:a16="http://schemas.microsoft.com/office/drawing/2014/main" id="{0928663C-0934-42EC-AF0B-A69CC13A02A0}"/>
              </a:ext>
            </a:extLst>
          </p:cNvPr>
          <p:cNvSpPr/>
          <p:nvPr/>
        </p:nvSpPr>
        <p:spPr>
          <a:xfrm rot="5400000">
            <a:off x="8085997" y="4999456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33AE9B8-FB52-47C8-8FD0-B99CB1439ACE}"/>
              </a:ext>
            </a:extLst>
          </p:cNvPr>
          <p:cNvSpPr/>
          <p:nvPr/>
        </p:nvSpPr>
        <p:spPr>
          <a:xfrm>
            <a:off x="7314751" y="5175678"/>
            <a:ext cx="4576051" cy="5202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21E98C4-5C11-42D8-B08F-C58F3C88B250}"/>
              </a:ext>
            </a:extLst>
          </p:cNvPr>
          <p:cNvSpPr txBox="1"/>
          <p:nvPr/>
        </p:nvSpPr>
        <p:spPr>
          <a:xfrm>
            <a:off x="7271191" y="5266870"/>
            <a:ext cx="46821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МЕДИКО-ӘЛЕУМЕТТІК КӨМЕК</a:t>
            </a:r>
          </a:p>
        </p:txBody>
      </p: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id="{BE069E8D-28CF-4110-AE67-78C9B5AF1B76}"/>
              </a:ext>
            </a:extLst>
          </p:cNvPr>
          <p:cNvSpPr/>
          <p:nvPr/>
        </p:nvSpPr>
        <p:spPr>
          <a:xfrm>
            <a:off x="6820588" y="5266870"/>
            <a:ext cx="415151" cy="339634"/>
          </a:xfrm>
          <a:prstGeom prst="rightArrow">
            <a:avLst>
              <a:gd name="adj1" fmla="val 65384"/>
              <a:gd name="adj2" fmla="val 3717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7815172-5BF4-4984-9B4E-B63C5878F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05" y="4600444"/>
            <a:ext cx="504440" cy="50444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6A571ADF-8396-4FE5-AE68-94D46193D1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231" y="3388020"/>
            <a:ext cx="460946" cy="460946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73334AE-6850-4C56-B688-DC4920F74D59}"/>
              </a:ext>
            </a:extLst>
          </p:cNvPr>
          <p:cNvSpPr/>
          <p:nvPr/>
        </p:nvSpPr>
        <p:spPr>
          <a:xfrm rot="5400000">
            <a:off x="4261273" y="4323686"/>
            <a:ext cx="4158045" cy="2115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0384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3D842B7-F727-4C3D-980B-4F913FFDB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79654A6-F919-4870-9AD6-F427B18272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1D86EA4-EEBF-4E89-AB20-65355DE9E507}"/>
              </a:ext>
            </a:extLst>
          </p:cNvPr>
          <p:cNvSpPr/>
          <p:nvPr/>
        </p:nvSpPr>
        <p:spPr>
          <a:xfrm>
            <a:off x="4372866" y="2014441"/>
            <a:ext cx="3046395" cy="36933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1E5B4BC9-4A7D-45CA-9838-D24C6EAFA9E2}"/>
              </a:ext>
            </a:extLst>
          </p:cNvPr>
          <p:cNvSpPr/>
          <p:nvPr/>
        </p:nvSpPr>
        <p:spPr>
          <a:xfrm>
            <a:off x="4375180" y="5950670"/>
            <a:ext cx="3044083" cy="777150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F7A4ED3D-9A56-4E09-8637-6E5B5DEB10BC}"/>
              </a:ext>
            </a:extLst>
          </p:cNvPr>
          <p:cNvSpPr/>
          <p:nvPr/>
        </p:nvSpPr>
        <p:spPr>
          <a:xfrm>
            <a:off x="4372867" y="5041427"/>
            <a:ext cx="3046396" cy="85459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C1682BB-176B-4108-ADFA-D2C510619898}"/>
              </a:ext>
            </a:extLst>
          </p:cNvPr>
          <p:cNvSpPr/>
          <p:nvPr/>
        </p:nvSpPr>
        <p:spPr>
          <a:xfrm>
            <a:off x="966837" y="5935624"/>
            <a:ext cx="3288523" cy="792196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E0E1995D-5A13-4A52-BD4B-68CA9C866633}"/>
              </a:ext>
            </a:extLst>
          </p:cNvPr>
          <p:cNvSpPr/>
          <p:nvPr/>
        </p:nvSpPr>
        <p:spPr>
          <a:xfrm>
            <a:off x="969969" y="5492297"/>
            <a:ext cx="3285391" cy="36933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1BB073F0-A989-41CE-B3FE-DF4EF670E630}"/>
              </a:ext>
            </a:extLst>
          </p:cNvPr>
          <p:cNvSpPr/>
          <p:nvPr/>
        </p:nvSpPr>
        <p:spPr>
          <a:xfrm>
            <a:off x="4375368" y="2441841"/>
            <a:ext cx="3047917" cy="2541518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8844B25-6A3F-4ABB-840C-5BD85569E947}"/>
              </a:ext>
            </a:extLst>
          </p:cNvPr>
          <p:cNvSpPr/>
          <p:nvPr/>
        </p:nvSpPr>
        <p:spPr>
          <a:xfrm>
            <a:off x="7562591" y="1244751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5" y="18074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АЛҒАШҚЫ МЕДИЦИНАЛЫҚ-САНИТАРЛЫҚ КӨМЕК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223837" y="952624"/>
            <a:ext cx="6823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Республикасында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алғашқы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медициналық-санитариялық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көрсетуді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ұйымдастыру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стандартын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даму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2016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ақпандағы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85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2C7504D-763D-44C4-A4FF-9B33FBB7214F}"/>
              </a:ext>
            </a:extLst>
          </p:cNvPr>
          <p:cNvSpPr/>
          <p:nvPr/>
        </p:nvSpPr>
        <p:spPr>
          <a:xfrm>
            <a:off x="295274" y="1313921"/>
            <a:ext cx="400996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77B93D-233E-4417-9B3D-CEF6679BC2C4}"/>
              </a:ext>
            </a:extLst>
          </p:cNvPr>
          <p:cNvSpPr txBox="1"/>
          <p:nvPr/>
        </p:nvSpPr>
        <p:spPr>
          <a:xfrm rot="16200000">
            <a:off x="-2233587" y="3871000"/>
            <a:ext cx="537616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057DAD18-D8B9-42CB-ADF4-1172451D3DAD}"/>
              </a:ext>
            </a:extLst>
          </p:cNvPr>
          <p:cNvSpPr/>
          <p:nvPr/>
        </p:nvSpPr>
        <p:spPr>
          <a:xfrm>
            <a:off x="1133274" y="1379053"/>
            <a:ext cx="4962042" cy="5191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D60F04-5800-40DF-A0EA-958EE5A0EB5B}"/>
              </a:ext>
            </a:extLst>
          </p:cNvPr>
          <p:cNvSpPr txBox="1"/>
          <p:nvPr/>
        </p:nvSpPr>
        <p:spPr>
          <a:xfrm>
            <a:off x="1296697" y="1466561"/>
            <a:ext cx="46665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АМСК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мекемесіне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барудың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себептері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506040000020004" pitchFamily="50" charset="-52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effectLst/>
              <a:latin typeface="FS Joey Pro" panose="020005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BCEBDB-1DC8-4A85-9BA6-5F21B7DF7C67}"/>
              </a:ext>
            </a:extLst>
          </p:cNvPr>
          <p:cNvSpPr/>
          <p:nvPr/>
        </p:nvSpPr>
        <p:spPr>
          <a:xfrm>
            <a:off x="969969" y="2024438"/>
            <a:ext cx="3288523" cy="369331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AAF845-4CE0-4AD9-A85E-DD56F9A24873}"/>
              </a:ext>
            </a:extLst>
          </p:cNvPr>
          <p:cNvSpPr txBox="1"/>
          <p:nvPr/>
        </p:nvSpPr>
        <p:spPr>
          <a:xfrm>
            <a:off x="1681844" y="2026643"/>
            <a:ext cx="2526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ПРОФИЛАКТИКА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7B608BE-C935-48B7-A4DA-EA6CF29A2BD3}"/>
              </a:ext>
            </a:extLst>
          </p:cNvPr>
          <p:cNvSpPr/>
          <p:nvPr/>
        </p:nvSpPr>
        <p:spPr>
          <a:xfrm>
            <a:off x="969969" y="2425882"/>
            <a:ext cx="3287424" cy="303430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696F11-5D31-4D92-A4D4-FF86381B3AC5}"/>
              </a:ext>
            </a:extLst>
          </p:cNvPr>
          <p:cNvSpPr txBox="1"/>
          <p:nvPr/>
        </p:nvSpPr>
        <p:spPr>
          <a:xfrm>
            <a:off x="1071357" y="2488148"/>
            <a:ext cx="3261015" cy="293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Алдын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алу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емі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Иммунопрофилактика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Скрининг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профилактикалық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тексеру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)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Патронаж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Отбасын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жоспарлау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қауіпсіз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түсік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түсіру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репродуктивті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денсаулық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қызметі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Антенатальды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бақылаумен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қабылдау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Босанғаннан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кейінгі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бақылау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Оқушылардың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денсаулығын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сақтау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қызметі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(мектеп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медицинасы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)</a:t>
            </a: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Салауатты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өмір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салтын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қалыптастыру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бойынша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іс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-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шаралар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Ақылы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медициналық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тексерулер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Стоматологиялық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қызметтер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132A82-F4D7-4DC0-9CF5-B7E8D5D0A138}"/>
              </a:ext>
            </a:extLst>
          </p:cNvPr>
          <p:cNvSpPr txBox="1"/>
          <p:nvPr/>
        </p:nvSpPr>
        <p:spPr>
          <a:xfrm>
            <a:off x="4406621" y="2418019"/>
            <a:ext cx="3047917" cy="22082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Өткір ауру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жағдай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) /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Созылмалы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аурудың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өршуі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Өткір ауру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жағдай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) /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Созылмалы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аурудың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өршуі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Әлеуметтік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маңызды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ауруға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күдікті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Ауру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туралы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қашықтықтан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кеңес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беру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Активтер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Медициналық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оңалту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(3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кезең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Тіс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күтімі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Ортодонтиялық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күтім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3E5818-FF05-4DC7-8F01-4ADB985E07C4}"/>
              </a:ext>
            </a:extLst>
          </p:cNvPr>
          <p:cNvSpPr txBox="1"/>
          <p:nvPr/>
        </p:nvSpPr>
        <p:spPr>
          <a:xfrm>
            <a:off x="4317450" y="6000803"/>
            <a:ext cx="31370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Созылмалы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ауруларды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динамикалық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бақылау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ауруды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басқару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бағдарламасын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қоса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C8A4AE-5423-4921-950D-C0FE46E99638}"/>
              </a:ext>
            </a:extLst>
          </p:cNvPr>
          <p:cNvSpPr txBox="1"/>
          <p:nvPr/>
        </p:nvSpPr>
        <p:spPr>
          <a:xfrm>
            <a:off x="1074334" y="6066205"/>
            <a:ext cx="3193462" cy="500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Өткір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жарақат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жедел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жәрдем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емхана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Жарақаттың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салдары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емхана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CD9CB25-66D2-487F-9C4A-58A7B7CBEC7C}"/>
              </a:ext>
            </a:extLst>
          </p:cNvPr>
          <p:cNvSpPr txBox="1"/>
          <p:nvPr/>
        </p:nvSpPr>
        <p:spPr>
          <a:xfrm>
            <a:off x="4284983" y="5131564"/>
            <a:ext cx="31161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ДИНАМИКАЛЫҚ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(ДИСПЕНСАРЛЫҚ) </a:t>
            </a:r>
            <a:r>
              <a:rPr lang="ru-RU" sz="18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БАҚЫЛАНУ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81E11B-5302-4154-9C47-54556A425855}"/>
              </a:ext>
            </a:extLst>
          </p:cNvPr>
          <p:cNvSpPr txBox="1"/>
          <p:nvPr/>
        </p:nvSpPr>
        <p:spPr>
          <a:xfrm>
            <a:off x="7528007" y="1213283"/>
            <a:ext cx="41826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COVID-19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КОРОНАВИРУС ИНФЕКЦИЯСЫНА ТЕКСЕРІЛУ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3B64C0C-F99D-4B95-B428-F4F477E07AC1}"/>
              </a:ext>
            </a:extLst>
          </p:cNvPr>
          <p:cNvSpPr txBox="1"/>
          <p:nvPr/>
        </p:nvSpPr>
        <p:spPr>
          <a:xfrm>
            <a:off x="5340158" y="2017941"/>
            <a:ext cx="226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АУРУЛАР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0C644BF-A886-41E5-A49C-D118A3244302}"/>
              </a:ext>
            </a:extLst>
          </p:cNvPr>
          <p:cNvSpPr txBox="1"/>
          <p:nvPr/>
        </p:nvSpPr>
        <p:spPr>
          <a:xfrm>
            <a:off x="2059262" y="5501002"/>
            <a:ext cx="2261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ЖАРАҚАТ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E620E2E-390A-4DFE-ADFA-E2FCB077E54E}"/>
              </a:ext>
            </a:extLst>
          </p:cNvPr>
          <p:cNvSpPr/>
          <p:nvPr/>
        </p:nvSpPr>
        <p:spPr>
          <a:xfrm>
            <a:off x="7551295" y="1833934"/>
            <a:ext cx="4060271" cy="2157914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5BC69F-94C1-44CA-B413-87CCF90ADDBC}"/>
              </a:ext>
            </a:extLst>
          </p:cNvPr>
          <p:cNvSpPr txBox="1"/>
          <p:nvPr/>
        </p:nvSpPr>
        <p:spPr>
          <a:xfrm>
            <a:off x="7669364" y="1816501"/>
            <a:ext cx="379982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COVID-19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коронавирус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инфекциясына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күдік </a:t>
            </a:r>
            <a:r>
              <a:rPr lang="kk-KZ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бар болса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Жоспарлы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ауруханаға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жатқызу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кезінде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COVID-19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коронавирус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инфекциясына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тестілеу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дәрігерге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дейінгі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тексеру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Жүкті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әйелдердің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37-ші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аптасында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босану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үшін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ауруханаға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жатқызу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үшін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COVID-19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коронавирус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инфекциясына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скрининг,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науқастар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Гемодиализдегі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науқастарда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COVID-19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коронавирустық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инфекциясына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скрининг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Жедел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ауру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жағдайы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)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DE973B6-8995-41D5-9CBA-02A5659771E9}"/>
              </a:ext>
            </a:extLst>
          </p:cNvPr>
          <p:cNvSpPr/>
          <p:nvPr/>
        </p:nvSpPr>
        <p:spPr>
          <a:xfrm>
            <a:off x="7549381" y="4052251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856028A-14C7-4503-A631-3584C8DE161E}"/>
              </a:ext>
            </a:extLst>
          </p:cNvPr>
          <p:cNvSpPr txBox="1"/>
          <p:nvPr/>
        </p:nvSpPr>
        <p:spPr>
          <a:xfrm>
            <a:off x="7712341" y="4131975"/>
            <a:ext cx="3813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МЕДИКО-ӘЛЕУМЕТТІК ҚЫЗМЕТТЕР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C8C1D491-531C-4AF2-B403-DD60BD047D24}"/>
              </a:ext>
            </a:extLst>
          </p:cNvPr>
          <p:cNvSpPr/>
          <p:nvPr/>
        </p:nvSpPr>
        <p:spPr>
          <a:xfrm>
            <a:off x="7571204" y="4668583"/>
            <a:ext cx="4040362" cy="512961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8ACC9F-3D7B-41C7-9C2C-298329493938}"/>
              </a:ext>
            </a:extLst>
          </p:cNvPr>
          <p:cNvSpPr txBox="1"/>
          <p:nvPr/>
        </p:nvSpPr>
        <p:spPr>
          <a:xfrm>
            <a:off x="7669363" y="4647831"/>
            <a:ext cx="3286809" cy="5129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Медициналық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және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әлеуметтік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қолдау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Психологиялық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көмек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0EDC211-F69C-4E7B-A730-1D53277DDDB1}"/>
              </a:ext>
            </a:extLst>
          </p:cNvPr>
          <p:cNvSpPr/>
          <p:nvPr/>
        </p:nvSpPr>
        <p:spPr>
          <a:xfrm>
            <a:off x="7549381" y="5265208"/>
            <a:ext cx="4062185" cy="528780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9E65E337-FD54-4D4F-AEEA-6E64B5E599AB}"/>
              </a:ext>
            </a:extLst>
          </p:cNvPr>
          <p:cNvSpPr/>
          <p:nvPr/>
        </p:nvSpPr>
        <p:spPr>
          <a:xfrm>
            <a:off x="7571204" y="5881540"/>
            <a:ext cx="4040362" cy="85459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D9A15F-2813-4BD5-AB3F-ACDDFE9627A3}"/>
              </a:ext>
            </a:extLst>
          </p:cNvPr>
          <p:cNvSpPr txBox="1"/>
          <p:nvPr/>
        </p:nvSpPr>
        <p:spPr>
          <a:xfrm>
            <a:off x="8246566" y="5345020"/>
            <a:ext cx="2709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+mn-cs"/>
              </a:rPr>
              <a:t>АДМИНИСТРАТИВТІК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E77AF43-0840-41EB-9546-66D6511C3D64}"/>
              </a:ext>
            </a:extLst>
          </p:cNvPr>
          <p:cNvSpPr txBox="1"/>
          <p:nvPr/>
        </p:nvSpPr>
        <p:spPr>
          <a:xfrm>
            <a:off x="7609173" y="5915534"/>
            <a:ext cx="3984394" cy="69762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400"/>
              </a:spcBef>
              <a:defRPr sz="1100" b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Медициналық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-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әлеуметтік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сараптамаға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құжаттарды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тіркеу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Рецепт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  <a:cs typeface="+mn-cs"/>
              </a:rPr>
              <a:t>жазу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  <a:cs typeface="+mn-cs"/>
            </a:endParaRPr>
          </a:p>
        </p:txBody>
      </p:sp>
      <p:pic>
        <p:nvPicPr>
          <p:cNvPr id="64" name="Рисунок 63" descr="Изображение выглядит как текст, аптечка, коллекция картинок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E552640-60F3-46D9-B1FC-CD3871013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67" y="1072443"/>
            <a:ext cx="815029" cy="81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1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39E206-D2FF-471B-9A73-1B1EBD61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5369CEE-00DE-4878-98A1-AADCE8C7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33CACA2B-B74B-4C50-AF08-4945B92E226C}"/>
              </a:ext>
            </a:extLst>
          </p:cNvPr>
          <p:cNvSpPr/>
          <p:nvPr/>
        </p:nvSpPr>
        <p:spPr>
          <a:xfrm>
            <a:off x="0" y="3163308"/>
            <a:ext cx="1185965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6B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2565278" y="2043086"/>
            <a:ext cx="8442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МАМАНДАНДЫРЫЛҒАН МЕДИЦИНАЛЫҚ ҚЫЗМЕТ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882998" y="5025440"/>
            <a:ext cx="593525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Мамандандырылған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, оның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жоғары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технологиялық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8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желтоқсандағы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ДСМ-238/2020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8D5557-2F4A-4A09-A292-DBB7FA047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6" y="2285759"/>
            <a:ext cx="2158258" cy="215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7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17C3188-6EAE-49C9-9CEB-C42F149B9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7EA30C1-1911-4FEC-9592-5DA036E87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5C6975C-C520-4229-98CA-C2DD0F8E2A54}"/>
              </a:ext>
            </a:extLst>
          </p:cNvPr>
          <p:cNvSpPr/>
          <p:nvPr/>
        </p:nvSpPr>
        <p:spPr>
          <a:xfrm>
            <a:off x="1060524" y="4605833"/>
            <a:ext cx="5067809" cy="838703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37" name="Стрелка: пятиугольник 36">
            <a:extLst>
              <a:ext uri="{FF2B5EF4-FFF2-40B4-BE49-F238E27FC236}">
                <a16:creationId xmlns:a16="http://schemas.microsoft.com/office/drawing/2014/main" id="{B48BFFAD-C878-407C-84A8-BB9D3B6E2C8D}"/>
              </a:ext>
            </a:extLst>
          </p:cNvPr>
          <p:cNvSpPr/>
          <p:nvPr/>
        </p:nvSpPr>
        <p:spPr>
          <a:xfrm>
            <a:off x="938347" y="1413464"/>
            <a:ext cx="5358119" cy="1189058"/>
          </a:xfrm>
          <a:prstGeom prst="homePlate">
            <a:avLst>
              <a:gd name="adj" fmla="val 33887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EB3AB4A-A9E2-4C48-BE22-BA29C645930F}"/>
              </a:ext>
            </a:extLst>
          </p:cNvPr>
          <p:cNvSpPr/>
          <p:nvPr/>
        </p:nvSpPr>
        <p:spPr>
          <a:xfrm flipH="1">
            <a:off x="6381791" y="6362481"/>
            <a:ext cx="5480147" cy="41308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64E15E9-B943-4EA8-90AC-5958B118457D}"/>
              </a:ext>
            </a:extLst>
          </p:cNvPr>
          <p:cNvSpPr/>
          <p:nvPr/>
        </p:nvSpPr>
        <p:spPr>
          <a:xfrm flipH="1">
            <a:off x="6381792" y="3027909"/>
            <a:ext cx="5480147" cy="1250972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8B7DBA94-D1BE-4A7F-A5D1-ABC834631E1B}"/>
              </a:ext>
            </a:extLst>
          </p:cNvPr>
          <p:cNvSpPr/>
          <p:nvPr/>
        </p:nvSpPr>
        <p:spPr>
          <a:xfrm flipH="1">
            <a:off x="6381791" y="4342596"/>
            <a:ext cx="5480147" cy="195591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9E3D5D7-A3A5-494A-B187-2FC042CA11B7}"/>
              </a:ext>
            </a:extLst>
          </p:cNvPr>
          <p:cNvSpPr/>
          <p:nvPr/>
        </p:nvSpPr>
        <p:spPr>
          <a:xfrm flipH="1">
            <a:off x="6381794" y="1414412"/>
            <a:ext cx="5480147" cy="157853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413464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63170" y="111035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МАМАНДАНДЫРЫЛҒАН МЕДИЦИНАЛЫҚ ҚЫЗМЕТ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8AB8DB-C9AF-4FEF-99D7-B70BE5F42768}"/>
              </a:ext>
            </a:extLst>
          </p:cNvPr>
          <p:cNvSpPr txBox="1"/>
          <p:nvPr/>
        </p:nvSpPr>
        <p:spPr>
          <a:xfrm>
            <a:off x="1145321" y="2863019"/>
            <a:ext cx="464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Мамандандырылған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көмек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ЕКІНШІ ЖӘНЕ ҮШІНШІ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деңгейлерде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көрсетіледі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  <a:p>
            <a:pPr marL="360363"/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амбулаториялық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негізде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консультациялық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-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диагностикалық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көмек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  <a:p>
            <a:pPr marL="360363"/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станцияны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ауыстыру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және</a:t>
            </a:r>
          </a:p>
          <a:p>
            <a:pPr marL="360363"/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стационарлық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көмек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8" name="Блок-схема: извлечение 17">
            <a:extLst>
              <a:ext uri="{FF2B5EF4-FFF2-40B4-BE49-F238E27FC236}">
                <a16:creationId xmlns:a16="http://schemas.microsoft.com/office/drawing/2014/main" id="{B2E48E0B-3562-45DE-B8BD-C66BFE1FA054}"/>
              </a:ext>
            </a:extLst>
          </p:cNvPr>
          <p:cNvSpPr/>
          <p:nvPr/>
        </p:nvSpPr>
        <p:spPr>
          <a:xfrm rot="5400000">
            <a:off x="1469780" y="3502753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>
            <a:extLst>
              <a:ext uri="{FF2B5EF4-FFF2-40B4-BE49-F238E27FC236}">
                <a16:creationId xmlns:a16="http://schemas.microsoft.com/office/drawing/2014/main" id="{39C4C272-9089-4264-8420-584E381EA73D}"/>
              </a:ext>
            </a:extLst>
          </p:cNvPr>
          <p:cNvSpPr/>
          <p:nvPr/>
        </p:nvSpPr>
        <p:spPr>
          <a:xfrm rot="5400000">
            <a:off x="1469781" y="3967283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извлечение 20">
            <a:extLst>
              <a:ext uri="{FF2B5EF4-FFF2-40B4-BE49-F238E27FC236}">
                <a16:creationId xmlns:a16="http://schemas.microsoft.com/office/drawing/2014/main" id="{0FF31194-0FAD-489A-9D48-94A72FEB5EA0}"/>
              </a:ext>
            </a:extLst>
          </p:cNvPr>
          <p:cNvSpPr/>
          <p:nvPr/>
        </p:nvSpPr>
        <p:spPr>
          <a:xfrm rot="5400000">
            <a:off x="1469780" y="4214002"/>
            <a:ext cx="69669" cy="78377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900675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97539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510328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7F624B6-9F22-4C11-8DBB-3DCC5FB8F38A}"/>
              </a:ext>
            </a:extLst>
          </p:cNvPr>
          <p:cNvSpPr txBox="1"/>
          <p:nvPr/>
        </p:nvSpPr>
        <p:spPr>
          <a:xfrm>
            <a:off x="1087953" y="1381184"/>
            <a:ext cx="502912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Амбулаториялық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стационарлық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жағдайда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мамандықтарға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байланысты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мамандандырылған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көмек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түрлері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терапевтік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хирургиялық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педиатриялық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акушерлік-гинекологиялық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профильдерге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бөлінеді.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6B3DCA-B0D1-49C6-8C84-6841D1E5B367}"/>
              </a:ext>
            </a:extLst>
          </p:cNvPr>
          <p:cNvSpPr txBox="1"/>
          <p:nvPr/>
        </p:nvSpPr>
        <p:spPr>
          <a:xfrm>
            <a:off x="6413671" y="1401829"/>
            <a:ext cx="54801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ТЕРАПЕВТІК ПРОФИЛ: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терапия, аллергология, гастроэнтерология, гематология, нефрология, кардиология,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кардиоревматология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пульмонология, эндокринология, психиатрия, психотерапия,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психология, неврология,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емдік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стоматология, сексопатология,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реабилитология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кәсіби патология, кәсіби патология,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хирудотерапия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токсикология,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физиотерапиялық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жаттығулар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диетология, радиология, Су-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Джок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қолмен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терапия, рефлексология, гомеопатия, дермато-венерология, дермато-косметология,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инфекциялық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аурулар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иммунология,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лепрология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481D79B-05AC-49B4-B8EE-8173AB055CE2}"/>
              </a:ext>
            </a:extLst>
          </p:cNvPr>
          <p:cNvSpPr txBox="1"/>
          <p:nvPr/>
        </p:nvSpPr>
        <p:spPr>
          <a:xfrm>
            <a:off x="854821" y="4579258"/>
            <a:ext cx="54472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/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 любом уровне оказания специализированной медицинской помощи при затруднении в определении диагноза, в том числе не транспортабельности больного, организуется консилиум с привлечением специалистов, при необходимости из других клиник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9ECE84-ABBB-487C-9E53-3CA82BC9B3AD}"/>
              </a:ext>
            </a:extLst>
          </p:cNvPr>
          <p:cNvSpPr txBox="1"/>
          <p:nvPr/>
        </p:nvSpPr>
        <p:spPr>
          <a:xfrm>
            <a:off x="6426111" y="6298513"/>
            <a:ext cx="548014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АКУШЕРЛІК -ГИНЕКОЛОГИЯЛЫҚ ПРОФИЛЬ: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гинекология,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акушерия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неонатология,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генетика, жоғары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репродуктивті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технологиялар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C69995-6E7C-4FC8-AF83-30FA3CB8AD86}"/>
              </a:ext>
            </a:extLst>
          </p:cNvPr>
          <p:cNvSpPr txBox="1"/>
          <p:nvPr/>
        </p:nvSpPr>
        <p:spPr>
          <a:xfrm>
            <a:off x="6395272" y="3188193"/>
            <a:ext cx="554707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ХИРУРГИЯЛЫҚ ПРОФИЛДІ: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хирургия, кардиохирургия, нейрохирургия, эндоскопия, онкология, травматология және ортопедия,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жануология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урология, андрология, оториноларингология, офтальмология, проктология,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ортопедиялық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стоматология,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балалар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стоматологиясы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балалар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стоматологиясы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гипербарикалық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оттегі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резистология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токсикология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FE2E45-5EC2-4C1D-9EF1-BB979B8D38E2}"/>
              </a:ext>
            </a:extLst>
          </p:cNvPr>
          <p:cNvSpPr txBox="1"/>
          <p:nvPr/>
        </p:nvSpPr>
        <p:spPr>
          <a:xfrm>
            <a:off x="6413672" y="4330605"/>
            <a:ext cx="5480146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ПЕДИАТРИКАЛЫҚ ПРОФИЛДІ: 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педиатрия,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фтизиопедиатрия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генетика,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балалардағы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жұқпалы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аурулар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балалар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мен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жасөспірімдер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гинекологиясы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жасөспірімдер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наркологиясы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жасөспірімдер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терапиясы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педиатрия: анестезиология мен реанимация, хирургия, нейрохирургия, ортопедия,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балалар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хирургиясы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трансплантология және трансплантация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аллергологиясы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кардио-ревматология , иммунология, онкология, гематология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онкологиясы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неврология, нефрология, эндокринология, психиатрия, психотерапия, токсикология,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гипербариялық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оттегімен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қамтамасыз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ету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пульмонология, гастроэнтерология, оториноларингология, офтальмология, стоматология және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хиротерапия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реабилитация, неонатология</a:t>
            </a:r>
            <a:endParaRPr lang="ru-RU" sz="11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1D986D-3BC5-4FEC-BB1F-98F4385ED458}"/>
              </a:ext>
            </a:extLst>
          </p:cNvPr>
          <p:cNvSpPr txBox="1"/>
          <p:nvPr/>
        </p:nvSpPr>
        <p:spPr>
          <a:xfrm>
            <a:off x="295657" y="922616"/>
            <a:ext cx="77302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Мамандандырылған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, оның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жоғары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технологиялық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8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желтоқсандағы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ДСМ-238/2020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6226C8-357B-4DEB-B4C2-AA32C9A92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1" y="4639565"/>
            <a:ext cx="744664" cy="74466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253E1DE-DEC3-4207-B54B-A4EE946B5D7D}"/>
              </a:ext>
            </a:extLst>
          </p:cNvPr>
          <p:cNvSpPr txBox="1"/>
          <p:nvPr/>
        </p:nvSpPr>
        <p:spPr>
          <a:xfrm>
            <a:off x="1714622" y="5738026"/>
            <a:ext cx="43813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 err="1"/>
              <a:t>Емделуші</a:t>
            </a:r>
            <a:r>
              <a:rPr lang="ru-RU" sz="1200" b="0" dirty="0"/>
              <a:t> </a:t>
            </a:r>
            <a:r>
              <a:rPr lang="ru-RU" sz="1200" b="0" dirty="0" err="1"/>
              <a:t>шығарылғаннан</a:t>
            </a:r>
            <a:r>
              <a:rPr lang="ru-RU" sz="1200" b="0" dirty="0"/>
              <a:t> кейін, </a:t>
            </a:r>
            <a:r>
              <a:rPr lang="ru-RU" sz="1200" b="0" dirty="0" err="1"/>
              <a:t>емді</a:t>
            </a:r>
            <a:r>
              <a:rPr lang="ru-RU" sz="1200" b="0" dirty="0"/>
              <a:t> </a:t>
            </a:r>
            <a:r>
              <a:rPr lang="ru-RU" sz="1200" b="0" dirty="0" err="1"/>
              <a:t>жүргізген</a:t>
            </a:r>
            <a:r>
              <a:rPr lang="ru-RU" sz="1200" b="0" dirty="0"/>
              <a:t> </a:t>
            </a:r>
            <a:r>
              <a:rPr lang="ru-RU" sz="1200" b="0" dirty="0" err="1"/>
              <a:t>медициналық</a:t>
            </a:r>
            <a:r>
              <a:rPr lang="ru-RU" sz="1200" b="0" dirty="0"/>
              <a:t> </a:t>
            </a:r>
            <a:r>
              <a:rPr lang="ru-RU" sz="1200" b="0" dirty="0" err="1"/>
              <a:t>ұйым</a:t>
            </a:r>
            <a:r>
              <a:rPr lang="ru-RU" sz="1200" b="0" dirty="0"/>
              <a:t> </a:t>
            </a:r>
            <a:r>
              <a:rPr lang="ru-RU" sz="1200" b="0" dirty="0" err="1"/>
              <a:t>пациенттің</a:t>
            </a:r>
            <a:r>
              <a:rPr lang="ru-RU" sz="1200" b="0" dirty="0"/>
              <a:t> </a:t>
            </a:r>
            <a:r>
              <a:rPr lang="ru-RU" sz="1200" b="0" dirty="0" err="1"/>
              <a:t>емделуін</a:t>
            </a:r>
            <a:r>
              <a:rPr lang="ru-RU" sz="1200" b="0" dirty="0"/>
              <a:t> </a:t>
            </a:r>
            <a:r>
              <a:rPr lang="ru-RU" sz="1200" b="0" dirty="0" err="1"/>
              <a:t>одан</a:t>
            </a:r>
            <a:r>
              <a:rPr lang="ru-RU" sz="1200" b="0" dirty="0"/>
              <a:t> </a:t>
            </a:r>
            <a:r>
              <a:rPr lang="ru-RU" sz="1200" b="0" dirty="0" err="1"/>
              <a:t>әрі</a:t>
            </a:r>
            <a:r>
              <a:rPr lang="ru-RU" sz="1200" b="0" dirty="0"/>
              <a:t> </a:t>
            </a:r>
            <a:r>
              <a:rPr lang="ru-RU" sz="1200" b="0" dirty="0" err="1"/>
              <a:t>жүргізу</a:t>
            </a:r>
            <a:r>
              <a:rPr lang="ru-RU" sz="1200" b="0" dirty="0"/>
              <a:t> үшін </a:t>
            </a:r>
            <a:r>
              <a:rPr lang="ru-RU" sz="1200" b="0" dirty="0" err="1"/>
              <a:t>бекітілген</a:t>
            </a:r>
            <a:r>
              <a:rPr lang="ru-RU" sz="1200" b="0" dirty="0"/>
              <a:t> </a:t>
            </a:r>
            <a:r>
              <a:rPr lang="ru-RU" sz="1200" b="0" dirty="0" err="1"/>
              <a:t>жердегі</a:t>
            </a:r>
            <a:r>
              <a:rPr lang="ru-RU" sz="1200" b="0" dirty="0"/>
              <a:t> </a:t>
            </a:r>
            <a:r>
              <a:rPr lang="ru-RU" sz="1200" b="0" dirty="0" err="1"/>
              <a:t>емханаға</a:t>
            </a:r>
            <a:r>
              <a:rPr lang="ru-RU" sz="1200" b="0" dirty="0"/>
              <a:t> </a:t>
            </a:r>
            <a:r>
              <a:rPr lang="ru-RU" sz="1200" b="0" dirty="0" err="1"/>
              <a:t>емделушіден</a:t>
            </a:r>
            <a:r>
              <a:rPr lang="ru-RU" sz="1200" b="0" dirty="0"/>
              <a:t> </a:t>
            </a:r>
            <a:r>
              <a:rPr lang="ru-RU" sz="1200" b="0" dirty="0" err="1"/>
              <a:t>шығарылуының</a:t>
            </a:r>
            <a:r>
              <a:rPr lang="ru-RU" sz="1200" b="0" dirty="0"/>
              <a:t> </a:t>
            </a:r>
            <a:r>
              <a:rPr lang="ru-RU" sz="1200" b="0" dirty="0" err="1"/>
              <a:t>қорытындысын</a:t>
            </a:r>
            <a:r>
              <a:rPr lang="ru-RU" sz="1200" b="0" dirty="0"/>
              <a:t> жібереді және қажет болған </a:t>
            </a:r>
            <a:r>
              <a:rPr lang="ru-RU" sz="1200" b="0" dirty="0" err="1"/>
              <a:t>жағдайда</a:t>
            </a:r>
            <a:r>
              <a:rPr lang="ru-RU" sz="1200" b="0" dirty="0"/>
              <a:t> </a:t>
            </a:r>
            <a:r>
              <a:rPr lang="ru-RU" sz="1200" b="0" dirty="0" err="1"/>
              <a:t>динамикалық</a:t>
            </a:r>
            <a:r>
              <a:rPr lang="ru-RU" sz="1200" b="0" dirty="0"/>
              <a:t> </a:t>
            </a:r>
            <a:r>
              <a:rPr lang="ru-RU" sz="1200" b="0" dirty="0" err="1"/>
              <a:t>бақылауға</a:t>
            </a:r>
            <a:r>
              <a:rPr lang="ru-RU" sz="1200" b="0" dirty="0"/>
              <a:t> жібереді.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980B3-82C3-4A2A-86CD-207818C97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45" y="5774311"/>
            <a:ext cx="641757" cy="6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39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A0846EE-B1F4-4115-B7B8-667A393C7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501128C-447D-4074-89E8-1B1FD7412DC3}"/>
              </a:ext>
            </a:extLst>
          </p:cNvPr>
          <p:cNvSpPr/>
          <p:nvPr/>
        </p:nvSpPr>
        <p:spPr>
          <a:xfrm>
            <a:off x="979728" y="1425443"/>
            <a:ext cx="5145111" cy="1527717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E6803BE0-8898-4A43-9D3C-0A40C313A11B}"/>
              </a:ext>
            </a:extLst>
          </p:cNvPr>
          <p:cNvSpPr/>
          <p:nvPr/>
        </p:nvSpPr>
        <p:spPr>
          <a:xfrm>
            <a:off x="1107283" y="6224990"/>
            <a:ext cx="5502525" cy="53222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105CBCB-E00A-40A4-8EEE-64BAB29417A5}"/>
              </a:ext>
            </a:extLst>
          </p:cNvPr>
          <p:cNvSpPr/>
          <p:nvPr/>
        </p:nvSpPr>
        <p:spPr>
          <a:xfrm>
            <a:off x="1065739" y="3201882"/>
            <a:ext cx="5067809" cy="71447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568B14-1C4C-4BD0-B5EB-9289F36D7421}"/>
              </a:ext>
            </a:extLst>
          </p:cNvPr>
          <p:cNvSpPr/>
          <p:nvPr/>
        </p:nvSpPr>
        <p:spPr>
          <a:xfrm>
            <a:off x="6705601" y="5721710"/>
            <a:ext cx="5390606" cy="989053"/>
          </a:xfrm>
          <a:prstGeom prst="rect">
            <a:avLst/>
          </a:prstGeom>
          <a:solidFill>
            <a:schemeClr val="accent3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302601" y="1331701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173143" y="393212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1896862" y="402899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621846" y="1428565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2CDE8D-E1EF-4779-A6FA-8B043AC50D24}"/>
              </a:ext>
            </a:extLst>
          </p:cNvPr>
          <p:cNvSpPr txBox="1"/>
          <p:nvPr/>
        </p:nvSpPr>
        <p:spPr>
          <a:xfrm>
            <a:off x="1258841" y="63780"/>
            <a:ext cx="994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МАМАНДАНДЫРЫЛҒАН МЕДИЦИНАЛЫҚ ҚЫЗМЕТ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5B443-4194-40ED-86FB-D33ABEC7325B}"/>
              </a:ext>
            </a:extLst>
          </p:cNvPr>
          <p:cNvSpPr txBox="1"/>
          <p:nvPr/>
        </p:nvSpPr>
        <p:spPr>
          <a:xfrm>
            <a:off x="328613" y="916203"/>
            <a:ext cx="908535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Амбулаториялық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жағдайлардағы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мамандандырылған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көмекке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енгізілген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емшаралар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мен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манипуляциялар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тізбесін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19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қазандағы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ДСМ-136/2020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8F298-7CB5-4DD5-9775-1F88ACB0A7A4}"/>
              </a:ext>
            </a:extLst>
          </p:cNvPr>
          <p:cNvSpPr txBox="1"/>
          <p:nvPr/>
        </p:nvSpPr>
        <p:spPr>
          <a:xfrm>
            <a:off x="1418357" y="3097992"/>
            <a:ext cx="4756304" cy="32085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357188">
              <a:spcBef>
                <a:spcPts val="300"/>
              </a:spcBef>
            </a:pPr>
            <a:r>
              <a:rPr lang="ru-RU" sz="1600" dirty="0" err="1"/>
              <a:t>Консультативті</a:t>
            </a:r>
            <a:r>
              <a:rPr lang="ru-RU" sz="1600" dirty="0"/>
              <a:t> -</a:t>
            </a:r>
            <a:r>
              <a:rPr lang="ru-RU" sz="1600" dirty="0" err="1"/>
              <a:t>диагностикалық</a:t>
            </a:r>
            <a:r>
              <a:rPr lang="ru-RU" sz="1600" dirty="0"/>
              <a:t> </a:t>
            </a:r>
            <a:r>
              <a:rPr lang="ru-RU" sz="1600" dirty="0" err="1"/>
              <a:t>көмек</a:t>
            </a:r>
            <a:r>
              <a:rPr lang="ru-RU" sz="1600" dirty="0"/>
              <a:t> (КДК) </a:t>
            </a:r>
            <a:r>
              <a:rPr lang="ru-RU" sz="1600" dirty="0" err="1"/>
              <a:t>учаскелік</a:t>
            </a:r>
            <a:r>
              <a:rPr lang="ru-RU" sz="1600" dirty="0"/>
              <a:t> </a:t>
            </a:r>
            <a:r>
              <a:rPr lang="ru-RU" sz="1600" dirty="0" err="1"/>
              <a:t>дәрігердің</a:t>
            </a:r>
            <a:r>
              <a:rPr lang="ru-RU" sz="1600" dirty="0"/>
              <a:t> </a:t>
            </a:r>
            <a:r>
              <a:rPr lang="ru-RU" sz="1600" dirty="0" err="1"/>
              <a:t>бағытында</a:t>
            </a:r>
            <a:r>
              <a:rPr lang="ru-RU" sz="1600" dirty="0"/>
              <a:t> </a:t>
            </a:r>
            <a:r>
              <a:rPr lang="ru-RU" sz="1600" dirty="0" err="1"/>
              <a:t>көрсетіледі</a:t>
            </a:r>
            <a:r>
              <a:rPr lang="ru-RU" sz="1600" dirty="0"/>
              <a:t>, </a:t>
            </a:r>
            <a:r>
              <a:rPr lang="ru-RU" sz="1600" dirty="0" err="1"/>
              <a:t>келесі</a:t>
            </a:r>
            <a:r>
              <a:rPr lang="ru-RU" sz="1600" dirty="0"/>
              <a:t> </a:t>
            </a:r>
            <a:r>
              <a:rPr lang="ru-RU" sz="1600" dirty="0" err="1"/>
              <a:t>жағдайларды</a:t>
            </a:r>
            <a:r>
              <a:rPr lang="ru-RU" sz="1600" dirty="0"/>
              <a:t> </a:t>
            </a:r>
            <a:r>
              <a:rPr lang="ru-RU" sz="1600" dirty="0" err="1"/>
              <a:t>қоспағанда</a:t>
            </a:r>
            <a:r>
              <a:rPr lang="ru-RU" sz="1600" dirty="0"/>
              <a:t>:</a:t>
            </a:r>
          </a:p>
          <a:p>
            <a:pPr>
              <a:spcBef>
                <a:spcPts val="300"/>
              </a:spcBef>
            </a:pPr>
            <a:r>
              <a:rPr lang="ru-RU" sz="1100" b="0" dirty="0"/>
              <a:t>1. </a:t>
            </a:r>
            <a:r>
              <a:rPr lang="ru-RU" sz="1100" b="0" dirty="0" err="1"/>
              <a:t>Мамандандырылған</a:t>
            </a:r>
            <a:r>
              <a:rPr lang="ru-RU" sz="1100" b="0" dirty="0"/>
              <a:t> маман </a:t>
            </a:r>
            <a:r>
              <a:rPr lang="ru-RU" sz="1100" b="0" dirty="0" err="1"/>
              <a:t>жібергенде</a:t>
            </a:r>
            <a:r>
              <a:rPr lang="ru-RU" sz="1100" b="0" dirty="0"/>
              <a:t> </a:t>
            </a:r>
            <a:r>
              <a:rPr lang="ru-RU" sz="1100" b="0" dirty="0" err="1"/>
              <a:t>диагнозды</a:t>
            </a:r>
            <a:r>
              <a:rPr lang="ru-RU" sz="1100" b="0" dirty="0"/>
              <a:t> </a:t>
            </a:r>
            <a:r>
              <a:rPr lang="ru-RU" sz="1100" b="0" dirty="0" err="1"/>
              <a:t>нақтылау</a:t>
            </a:r>
            <a:r>
              <a:rPr lang="ru-RU" sz="1100" b="0" dirty="0"/>
              <a:t> үшін </a:t>
            </a:r>
            <a:r>
              <a:rPr lang="ru-RU" sz="1100" b="0" dirty="0" err="1"/>
              <a:t>қосымша</a:t>
            </a:r>
            <a:r>
              <a:rPr lang="ru-RU" sz="1100" b="0" dirty="0"/>
              <a:t> </a:t>
            </a:r>
            <a:r>
              <a:rPr lang="ru-RU" sz="1100" b="0" dirty="0" err="1"/>
              <a:t>тексеру</a:t>
            </a:r>
            <a:r>
              <a:rPr lang="ru-RU" sz="1100" b="0" dirty="0"/>
              <a:t> қажет</a:t>
            </a:r>
          </a:p>
          <a:p>
            <a:pPr>
              <a:spcBef>
                <a:spcPts val="300"/>
              </a:spcBef>
            </a:pPr>
            <a:r>
              <a:rPr lang="ru-RU" sz="1100" b="0" dirty="0"/>
              <a:t>2. </a:t>
            </a:r>
            <a:r>
              <a:rPr lang="ru-RU" sz="1100" b="0" dirty="0" err="1"/>
              <a:t>Арнайы</a:t>
            </a:r>
            <a:r>
              <a:rPr lang="ru-RU" sz="1100" b="0" dirty="0"/>
              <a:t> </a:t>
            </a:r>
            <a:r>
              <a:rPr lang="ru-RU" sz="1100" b="0" dirty="0" err="1"/>
              <a:t>маманды</a:t>
            </a:r>
            <a:r>
              <a:rPr lang="ru-RU" sz="1100" b="0" dirty="0"/>
              <a:t> </a:t>
            </a:r>
            <a:r>
              <a:rPr lang="ru-RU" sz="1100" b="0" dirty="0" err="1"/>
              <a:t>қайта</a:t>
            </a:r>
            <a:r>
              <a:rPr lang="ru-RU" sz="1100" b="0" dirty="0"/>
              <a:t> </a:t>
            </a:r>
            <a:r>
              <a:rPr lang="ru-RU" sz="1100" b="0" dirty="0" err="1"/>
              <a:t>тағайындау</a:t>
            </a:r>
            <a:endParaRPr lang="ru-RU" sz="1100" b="0" dirty="0"/>
          </a:p>
          <a:p>
            <a:pPr>
              <a:spcBef>
                <a:spcPts val="300"/>
              </a:spcBef>
            </a:pPr>
            <a:r>
              <a:rPr lang="ru-RU" sz="1100" b="0" dirty="0"/>
              <a:t>3. </a:t>
            </a:r>
            <a:r>
              <a:rPr lang="ru-RU" sz="1100" b="0" dirty="0" err="1"/>
              <a:t>Жарақат</a:t>
            </a:r>
            <a:r>
              <a:rPr lang="ru-RU" sz="1100" b="0" dirty="0"/>
              <a:t> </a:t>
            </a:r>
            <a:r>
              <a:rPr lang="ru-RU" sz="1100" b="0" dirty="0" err="1"/>
              <a:t>алған</a:t>
            </a:r>
            <a:r>
              <a:rPr lang="ru-RU" sz="1100" b="0" dirty="0"/>
              <a:t> </a:t>
            </a:r>
            <a:r>
              <a:rPr lang="ru-RU" sz="1100" b="0" dirty="0" err="1"/>
              <a:t>кезде</a:t>
            </a:r>
            <a:endParaRPr lang="ru-RU" sz="1100" b="0" dirty="0"/>
          </a:p>
          <a:p>
            <a:pPr>
              <a:spcBef>
                <a:spcPts val="300"/>
              </a:spcBef>
            </a:pPr>
            <a:r>
              <a:rPr lang="ru-RU" sz="1100" b="0" dirty="0"/>
              <a:t>4. </a:t>
            </a:r>
            <a:r>
              <a:rPr lang="ru-RU" sz="1100" b="0" dirty="0" err="1"/>
              <a:t>Жедел</a:t>
            </a:r>
            <a:r>
              <a:rPr lang="ru-RU" sz="1100" b="0" dirty="0"/>
              <a:t> және </a:t>
            </a:r>
            <a:r>
              <a:rPr lang="ru-RU" sz="1100" b="0" dirty="0" err="1"/>
              <a:t>жоспарлы</a:t>
            </a:r>
            <a:r>
              <a:rPr lang="ru-RU" sz="1100" b="0" dirty="0"/>
              <a:t> </a:t>
            </a:r>
            <a:r>
              <a:rPr lang="ru-RU" sz="1100" b="0" dirty="0" err="1"/>
              <a:t>стоматологиялық</a:t>
            </a:r>
            <a:r>
              <a:rPr lang="ru-RU" sz="1100" b="0" dirty="0"/>
              <a:t> </a:t>
            </a:r>
            <a:r>
              <a:rPr lang="ru-RU" sz="1100" b="0" dirty="0" err="1"/>
              <a:t>көмек</a:t>
            </a:r>
            <a:r>
              <a:rPr lang="ru-RU" sz="1100" b="0" dirty="0"/>
              <a:t> </a:t>
            </a:r>
            <a:r>
              <a:rPr lang="ru-RU" sz="1100" b="0" dirty="0" err="1"/>
              <a:t>алған</a:t>
            </a:r>
            <a:r>
              <a:rPr lang="ru-RU" sz="1100" b="0" dirty="0"/>
              <a:t> </a:t>
            </a:r>
            <a:r>
              <a:rPr lang="ru-RU" sz="1100" b="0" dirty="0" err="1"/>
              <a:t>кезде</a:t>
            </a:r>
            <a:endParaRPr lang="ru-RU" sz="1100" b="0" dirty="0"/>
          </a:p>
          <a:p>
            <a:pPr>
              <a:spcBef>
                <a:spcPts val="300"/>
              </a:spcBef>
            </a:pPr>
            <a:r>
              <a:rPr lang="ru-RU" sz="1100" b="0" dirty="0"/>
              <a:t>5. </a:t>
            </a:r>
            <a:r>
              <a:rPr lang="ru-RU" sz="1100" b="0" dirty="0" err="1"/>
              <a:t>Дерматовенерологиялық</a:t>
            </a:r>
            <a:r>
              <a:rPr lang="ru-RU" sz="1100" b="0" dirty="0"/>
              <a:t> </a:t>
            </a:r>
            <a:r>
              <a:rPr lang="ru-RU" sz="1100" b="0" dirty="0" err="1"/>
              <a:t>профильдегі</a:t>
            </a:r>
            <a:r>
              <a:rPr lang="ru-RU" sz="1100" b="0" dirty="0"/>
              <a:t> </a:t>
            </a:r>
            <a:r>
              <a:rPr lang="ru-RU" sz="1100" b="0" dirty="0" err="1"/>
              <a:t>ауруларға</a:t>
            </a:r>
            <a:r>
              <a:rPr lang="ru-RU" sz="1100" b="0" dirty="0"/>
              <a:t> </a:t>
            </a:r>
            <a:r>
              <a:rPr lang="ru-RU" sz="1100" b="0" dirty="0" err="1"/>
              <a:t>жүгінген</a:t>
            </a:r>
            <a:r>
              <a:rPr lang="ru-RU" sz="1100" b="0" dirty="0"/>
              <a:t> </a:t>
            </a:r>
            <a:r>
              <a:rPr lang="ru-RU" sz="1100" b="0" dirty="0" err="1"/>
              <a:t>кезде</a:t>
            </a:r>
            <a:endParaRPr lang="ru-RU" sz="1100" b="0" dirty="0"/>
          </a:p>
          <a:p>
            <a:pPr>
              <a:spcBef>
                <a:spcPts val="300"/>
              </a:spcBef>
            </a:pPr>
            <a:r>
              <a:rPr lang="ru-RU" sz="1100" b="0" dirty="0"/>
              <a:t>6. </a:t>
            </a:r>
            <a:r>
              <a:rPr lang="ru-RU" sz="1100" b="0" dirty="0" err="1"/>
              <a:t>Жылжымалы</a:t>
            </a:r>
            <a:r>
              <a:rPr lang="ru-RU" sz="1100" b="0" dirty="0"/>
              <a:t> </a:t>
            </a:r>
            <a:r>
              <a:rPr lang="ru-RU" sz="1100" b="0" dirty="0" err="1"/>
              <a:t>медициналық</a:t>
            </a:r>
            <a:r>
              <a:rPr lang="ru-RU" sz="1100" b="0" dirty="0"/>
              <a:t> </a:t>
            </a:r>
            <a:r>
              <a:rPr lang="ru-RU" sz="1100" b="0" dirty="0" err="1"/>
              <a:t>кешендер</a:t>
            </a:r>
            <a:r>
              <a:rPr lang="ru-RU" sz="1100" b="0" dirty="0"/>
              <a:t> мен бал </a:t>
            </a:r>
            <a:r>
              <a:rPr lang="ru-RU" sz="1100" b="0" dirty="0" err="1"/>
              <a:t>бойынша</a:t>
            </a:r>
            <a:r>
              <a:rPr lang="ru-RU" sz="1100" b="0" dirty="0"/>
              <a:t> </a:t>
            </a:r>
            <a:r>
              <a:rPr lang="ru-RU" sz="1100" b="0" dirty="0" err="1"/>
              <a:t>қызмет</a:t>
            </a:r>
            <a:r>
              <a:rPr lang="ru-RU" sz="1100" b="0" dirty="0"/>
              <a:t> </a:t>
            </a:r>
            <a:r>
              <a:rPr lang="ru-RU" sz="1100" b="0" dirty="0" err="1"/>
              <a:t>алу</a:t>
            </a:r>
            <a:r>
              <a:rPr lang="ru-RU" sz="1100" b="0" dirty="0"/>
              <a:t>. </a:t>
            </a:r>
            <a:r>
              <a:rPr lang="ru-RU" sz="1100" b="0" dirty="0" err="1"/>
              <a:t>пойыздар</a:t>
            </a:r>
            <a:endParaRPr lang="ru-RU" sz="1100" b="0" dirty="0"/>
          </a:p>
          <a:p>
            <a:pPr>
              <a:spcBef>
                <a:spcPts val="300"/>
              </a:spcBef>
            </a:pPr>
            <a:r>
              <a:rPr lang="ru-RU" sz="1100" b="0" dirty="0"/>
              <a:t>7. </a:t>
            </a:r>
            <a:r>
              <a:rPr lang="ru-RU" sz="1100" b="0" dirty="0" err="1"/>
              <a:t>Жастар</a:t>
            </a:r>
            <a:r>
              <a:rPr lang="ru-RU" sz="1100" b="0" dirty="0"/>
              <a:t> </a:t>
            </a:r>
            <a:r>
              <a:rPr lang="ru-RU" sz="1100" b="0" dirty="0" err="1"/>
              <a:t>сауықтыру</a:t>
            </a:r>
            <a:r>
              <a:rPr lang="ru-RU" sz="1100" b="0" dirty="0"/>
              <a:t> </a:t>
            </a:r>
            <a:r>
              <a:rPr lang="ru-RU" sz="1100" b="0" dirty="0" err="1"/>
              <a:t>орталықтарына</a:t>
            </a:r>
            <a:r>
              <a:rPr lang="ru-RU" sz="1100" b="0" dirty="0"/>
              <a:t> </a:t>
            </a:r>
            <a:r>
              <a:rPr lang="ru-RU" sz="1100" b="0" dirty="0" err="1"/>
              <a:t>жүгінген</a:t>
            </a:r>
            <a:r>
              <a:rPr lang="ru-RU" sz="1100" b="0" dirty="0"/>
              <a:t> </a:t>
            </a:r>
            <a:r>
              <a:rPr lang="ru-RU" sz="1100" b="0" dirty="0" err="1"/>
              <a:t>кезде</a:t>
            </a:r>
            <a:r>
              <a:rPr lang="ru-RU" sz="1100" b="0" dirty="0"/>
              <a:t> (</a:t>
            </a:r>
            <a:r>
              <a:rPr lang="ru-RU" sz="1100" b="0" dirty="0" err="1"/>
              <a:t>өзіне-өзі</a:t>
            </a:r>
            <a:r>
              <a:rPr lang="ru-RU" sz="1100" b="0" dirty="0"/>
              <a:t> </a:t>
            </a:r>
            <a:r>
              <a:rPr lang="ru-RU" sz="1100" b="0" dirty="0" err="1"/>
              <a:t>жүгіну</a:t>
            </a:r>
            <a:r>
              <a:rPr lang="ru-RU" sz="1100" b="0" dirty="0"/>
              <a:t>)</a:t>
            </a:r>
          </a:p>
          <a:p>
            <a:pPr>
              <a:spcBef>
                <a:spcPts val="300"/>
              </a:spcBef>
            </a:pPr>
            <a:r>
              <a:rPr lang="ru-RU" sz="1100" b="0" dirty="0"/>
              <a:t>8. </a:t>
            </a:r>
            <a:r>
              <a:rPr lang="ru-RU" sz="1100" b="0" dirty="0" err="1"/>
              <a:t>Бекітілген</a:t>
            </a:r>
            <a:r>
              <a:rPr lang="ru-RU" sz="1100" b="0" dirty="0"/>
              <a:t> </a:t>
            </a:r>
            <a:r>
              <a:rPr lang="ru-RU" sz="1100" b="0" dirty="0" err="1"/>
              <a:t>жерде</a:t>
            </a:r>
            <a:r>
              <a:rPr lang="ru-RU" sz="1100" b="0" dirty="0"/>
              <a:t> акушер-гинеколог пен </a:t>
            </a:r>
            <a:r>
              <a:rPr lang="ru-RU" sz="1100" b="0" dirty="0" err="1"/>
              <a:t>психологқа</a:t>
            </a:r>
            <a:r>
              <a:rPr lang="ru-RU" sz="1100" b="0" dirty="0"/>
              <a:t> </a:t>
            </a:r>
            <a:r>
              <a:rPr lang="ru-RU" sz="1100" b="0" dirty="0" err="1"/>
              <a:t>хабарласқанда</a:t>
            </a:r>
            <a:endParaRPr lang="ru-RU" sz="1100" b="0" dirty="0"/>
          </a:p>
          <a:p>
            <a:pPr>
              <a:spcBef>
                <a:spcPts val="300"/>
              </a:spcBef>
            </a:pPr>
            <a:r>
              <a:rPr lang="ru-RU" sz="1100" b="0" dirty="0"/>
              <a:t>9. </a:t>
            </a:r>
            <a:r>
              <a:rPr lang="ru-RU" sz="1100" b="0" dirty="0" err="1"/>
              <a:t>Созылмалы</a:t>
            </a:r>
            <a:r>
              <a:rPr lang="ru-RU" sz="1100" b="0" dirty="0"/>
              <a:t> </a:t>
            </a:r>
            <a:r>
              <a:rPr lang="ru-RU" sz="1100" b="0" dirty="0" err="1"/>
              <a:t>аурудың</a:t>
            </a:r>
            <a:r>
              <a:rPr lang="ru-RU" sz="1100" b="0" dirty="0"/>
              <a:t> </a:t>
            </a:r>
            <a:r>
              <a:rPr lang="ru-RU" sz="1100" b="0" dirty="0" err="1"/>
              <a:t>динамикалық</a:t>
            </a:r>
            <a:r>
              <a:rPr lang="ru-RU" sz="1100" b="0" dirty="0"/>
              <a:t> </a:t>
            </a:r>
            <a:r>
              <a:rPr lang="ru-RU" sz="1100" b="0" dirty="0" err="1"/>
              <a:t>мониторингі</a:t>
            </a:r>
            <a:r>
              <a:rPr lang="ru-RU" sz="1100" b="0" dirty="0"/>
              <a:t> </a:t>
            </a:r>
            <a:r>
              <a:rPr lang="ru-RU" sz="1100" b="0" dirty="0" err="1"/>
              <a:t>шеңберінде</a:t>
            </a:r>
            <a:r>
              <a:rPr lang="ru-RU" sz="1100" b="0" dirty="0"/>
              <a:t> </a:t>
            </a:r>
            <a:r>
              <a:rPr lang="ru-RU" sz="1100" b="0" dirty="0" err="1"/>
              <a:t>мамандандырылған</a:t>
            </a:r>
            <a:r>
              <a:rPr lang="ru-RU" sz="1100" b="0" dirty="0"/>
              <a:t> </a:t>
            </a:r>
            <a:r>
              <a:rPr lang="ru-RU" sz="1100" b="0" dirty="0" err="1"/>
              <a:t>маманның</a:t>
            </a:r>
            <a:r>
              <a:rPr lang="ru-RU" sz="1100" b="0" dirty="0"/>
              <a:t> </a:t>
            </a:r>
            <a:r>
              <a:rPr lang="ru-RU" sz="1100" b="0" dirty="0" err="1"/>
              <a:t>консультациясы</a:t>
            </a:r>
            <a:endParaRPr lang="ru-RU" sz="11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D0F34-9A74-4BF4-ADE5-97725EFEC138}"/>
              </a:ext>
            </a:extLst>
          </p:cNvPr>
          <p:cNvSpPr txBox="1"/>
          <p:nvPr/>
        </p:nvSpPr>
        <p:spPr>
          <a:xfrm>
            <a:off x="7491142" y="5781098"/>
            <a:ext cx="460506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100" b="1" dirty="0"/>
              <a:t>КДК</a:t>
            </a:r>
            <a:r>
              <a:rPr lang="ru-RU" sz="1100" dirty="0"/>
              <a:t> </a:t>
            </a:r>
            <a:r>
              <a:rPr lang="ru-RU" sz="1100" dirty="0" err="1"/>
              <a:t>кепілдендірілген</a:t>
            </a:r>
            <a:r>
              <a:rPr lang="ru-RU" sz="1100" dirty="0"/>
              <a:t>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көмек</a:t>
            </a:r>
            <a:r>
              <a:rPr lang="ru-RU" sz="1100" dirty="0"/>
              <a:t> </a:t>
            </a:r>
            <a:r>
              <a:rPr lang="ru-RU" sz="1100" dirty="0" err="1"/>
              <a:t>шеңберінде</a:t>
            </a:r>
            <a:r>
              <a:rPr lang="ru-RU" sz="1100" dirty="0"/>
              <a:t> және МӘМС </a:t>
            </a:r>
            <a:r>
              <a:rPr lang="ru-RU" sz="1100" dirty="0" err="1"/>
              <a:t>жүйесінде</a:t>
            </a:r>
            <a:r>
              <a:rPr lang="ru-RU" sz="1100" dirty="0"/>
              <a:t> </a:t>
            </a:r>
            <a:r>
              <a:rPr lang="ru-RU" sz="1100" b="1" dirty="0"/>
              <a:t>ӘСЕРІ МЕДИЦИНАЛЫҚ (ЕМДІК) БҰЛЫМДАРЫНДА </a:t>
            </a:r>
            <a:r>
              <a:rPr lang="ru-RU" sz="1100" dirty="0" err="1"/>
              <a:t>әскери</a:t>
            </a:r>
            <a:r>
              <a:rPr lang="ru-RU" sz="1100" dirty="0"/>
              <a:t> </a:t>
            </a:r>
            <a:r>
              <a:rPr lang="ru-RU" sz="1100" dirty="0" err="1"/>
              <a:t>дәрігерлік</a:t>
            </a:r>
            <a:r>
              <a:rPr lang="ru-RU" sz="1100" dirty="0"/>
              <a:t> (</a:t>
            </a:r>
            <a:r>
              <a:rPr lang="ru-RU" sz="1100" dirty="0" err="1"/>
              <a:t>медициналық</a:t>
            </a:r>
            <a:r>
              <a:rPr lang="ru-RU" sz="1100" dirty="0"/>
              <a:t>) </a:t>
            </a:r>
            <a:r>
              <a:rPr lang="ru-RU" sz="1100" dirty="0" err="1"/>
              <a:t>бөлімшелердің</a:t>
            </a:r>
            <a:r>
              <a:rPr lang="ru-RU" sz="1100" dirty="0"/>
              <a:t> </a:t>
            </a:r>
            <a:r>
              <a:rPr lang="ru-RU" sz="1100" dirty="0" err="1"/>
              <a:t>жалпы</a:t>
            </a:r>
            <a:r>
              <a:rPr lang="ru-RU" sz="1100" dirty="0"/>
              <a:t> </a:t>
            </a:r>
            <a:r>
              <a:rPr lang="ru-RU" sz="1100" dirty="0" err="1"/>
              <a:t>тәжірибелік</a:t>
            </a:r>
            <a:r>
              <a:rPr lang="ru-RU" sz="1100" dirty="0"/>
              <a:t> </a:t>
            </a:r>
            <a:r>
              <a:rPr lang="ru-RU" sz="1100" dirty="0" err="1"/>
              <a:t>дәрігерінің</a:t>
            </a:r>
            <a:r>
              <a:rPr lang="ru-RU" sz="1100" dirty="0"/>
              <a:t> немесе </a:t>
            </a:r>
            <a:r>
              <a:rPr lang="ru-RU" sz="1100" dirty="0" err="1"/>
              <a:t>жалпы</a:t>
            </a:r>
            <a:r>
              <a:rPr lang="ru-RU" sz="1100" dirty="0"/>
              <a:t> </a:t>
            </a:r>
            <a:r>
              <a:rPr lang="ru-RU" sz="1100" dirty="0" err="1"/>
              <a:t>тәжірибелік</a:t>
            </a:r>
            <a:r>
              <a:rPr lang="ru-RU" sz="1100" dirty="0"/>
              <a:t> </a:t>
            </a:r>
            <a:r>
              <a:rPr lang="ru-RU" sz="1100" dirty="0" err="1"/>
              <a:t>дәрігерінің</a:t>
            </a:r>
            <a:r>
              <a:rPr lang="ru-RU" sz="1100" dirty="0"/>
              <a:t> </a:t>
            </a:r>
            <a:r>
              <a:rPr lang="ru-RU" sz="1100" dirty="0" err="1"/>
              <a:t>жолдамасымен</a:t>
            </a:r>
            <a:r>
              <a:rPr lang="ru-RU" sz="1100" dirty="0"/>
              <a:t> </a:t>
            </a:r>
            <a:r>
              <a:rPr lang="ru-RU" sz="1100" dirty="0" err="1"/>
              <a:t>жүзеге</a:t>
            </a:r>
            <a:r>
              <a:rPr lang="ru-RU" sz="1100" dirty="0"/>
              <a:t> </a:t>
            </a:r>
            <a:r>
              <a:rPr lang="ru-RU" sz="1100" dirty="0" err="1"/>
              <a:t>асырылады</a:t>
            </a:r>
            <a:r>
              <a:rPr lang="ru-RU" sz="1100" dirty="0"/>
              <a:t>.</a:t>
            </a:r>
            <a:endParaRPr lang="ru-RU" sz="11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25D58D-ECF1-4666-A3D2-9C7E2B377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758" y="6016741"/>
            <a:ext cx="535272" cy="535272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ADF5E48-39E2-4D28-B673-E710CC96E500}"/>
              </a:ext>
            </a:extLst>
          </p:cNvPr>
          <p:cNvSpPr/>
          <p:nvPr/>
        </p:nvSpPr>
        <p:spPr>
          <a:xfrm>
            <a:off x="7201989" y="2418904"/>
            <a:ext cx="4507826" cy="3146380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E1ABB0-CF21-4A71-B68F-E4D788420AC0}"/>
              </a:ext>
            </a:extLst>
          </p:cNvPr>
          <p:cNvSpPr/>
          <p:nvPr/>
        </p:nvSpPr>
        <p:spPr>
          <a:xfrm>
            <a:off x="6747773" y="1728990"/>
            <a:ext cx="4962042" cy="64633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>
                  <a:lumMod val="85000"/>
                  <a:lumOff val="1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C6CFAB-EF0D-41EF-8CF3-2D26C35B28BD}"/>
              </a:ext>
            </a:extLst>
          </p:cNvPr>
          <p:cNvSpPr txBox="1"/>
          <p:nvPr/>
        </p:nvSpPr>
        <p:spPr>
          <a:xfrm>
            <a:off x="7450030" y="1705621"/>
            <a:ext cx="4356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b="1" dirty="0" err="1"/>
              <a:t>Науқас</a:t>
            </a:r>
            <a:r>
              <a:rPr lang="ru-RU" b="1" dirty="0"/>
              <a:t> КДК-</a:t>
            </a:r>
            <a:r>
              <a:rPr lang="ru-RU" b="1" dirty="0" err="1"/>
              <a:t>ны</a:t>
            </a:r>
            <a:r>
              <a:rPr lang="ru-RU" b="1" dirty="0"/>
              <a:t> </a:t>
            </a:r>
            <a:r>
              <a:rPr lang="ru-RU" b="1" dirty="0" err="1"/>
              <a:t>республикалық</a:t>
            </a:r>
            <a:r>
              <a:rPr lang="ru-RU" b="1" dirty="0"/>
              <a:t> </a:t>
            </a:r>
            <a:r>
              <a:rPr lang="ru-RU" b="1" dirty="0" err="1"/>
              <a:t>деңгейде</a:t>
            </a:r>
            <a:r>
              <a:rPr lang="ru-RU" b="1" dirty="0"/>
              <a:t> ала </a:t>
            </a:r>
            <a:r>
              <a:rPr lang="ru-RU" b="1" dirty="0" err="1"/>
              <a:t>алады</a:t>
            </a:r>
            <a:r>
              <a:rPr lang="ru-RU" b="1" dirty="0"/>
              <a:t>, </a:t>
            </a:r>
            <a:r>
              <a:rPr lang="ru-RU" b="1" dirty="0" err="1"/>
              <a:t>бұл</a:t>
            </a:r>
            <a:r>
              <a:rPr lang="ru-RU" b="1" dirty="0"/>
              <a:t> үшін </a:t>
            </a:r>
            <a:r>
              <a:rPr lang="ru-RU" b="1" dirty="0" err="1"/>
              <a:t>медициналық</a:t>
            </a:r>
            <a:r>
              <a:rPr lang="ru-RU" b="1" dirty="0"/>
              <a:t> </a:t>
            </a:r>
            <a:r>
              <a:rPr lang="ru-RU" b="1" dirty="0" err="1"/>
              <a:t>ұйым</a:t>
            </a:r>
            <a:r>
              <a:rPr lang="ru-RU" b="1" dirty="0"/>
              <a:t> 2 жұмыс </a:t>
            </a:r>
            <a:r>
              <a:rPr lang="ru-RU" b="1" dirty="0" err="1"/>
              <a:t>күні</a:t>
            </a:r>
            <a:r>
              <a:rPr lang="ru-RU" b="1" dirty="0"/>
              <a:t> </a:t>
            </a:r>
            <a:r>
              <a:rPr lang="ru-RU" b="1" dirty="0" err="1"/>
              <a:t>ішінде</a:t>
            </a:r>
            <a:r>
              <a:rPr lang="ru-RU" b="1" dirty="0"/>
              <a:t> </a:t>
            </a:r>
            <a:r>
              <a:rPr lang="ru-RU" b="1" dirty="0" err="1"/>
              <a:t>бекітілген</a:t>
            </a:r>
            <a:r>
              <a:rPr lang="ru-RU" b="1" dirty="0"/>
              <a:t> </a:t>
            </a:r>
            <a:r>
              <a:rPr lang="ru-RU" b="1" dirty="0" err="1"/>
              <a:t>кезде</a:t>
            </a:r>
            <a:r>
              <a:rPr lang="ru-RU" b="1" dirty="0"/>
              <a:t> </a:t>
            </a:r>
            <a:r>
              <a:rPr lang="ru-RU" b="1" dirty="0" err="1"/>
              <a:t>қажеттілікті</a:t>
            </a:r>
            <a:r>
              <a:rPr lang="ru-RU" b="1" dirty="0"/>
              <a:t> комиссия </a:t>
            </a:r>
            <a:r>
              <a:rPr lang="ru-RU" b="1" dirty="0" err="1"/>
              <a:t>қарастырады</a:t>
            </a:r>
            <a:r>
              <a:rPr lang="ru-RU" b="1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EE3C75-874A-4CF5-A612-D46A94593AC2}"/>
              </a:ext>
            </a:extLst>
          </p:cNvPr>
          <p:cNvSpPr txBox="1"/>
          <p:nvPr/>
        </p:nvSpPr>
        <p:spPr>
          <a:xfrm>
            <a:off x="7359600" y="2404489"/>
            <a:ext cx="4394060" cy="29469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dirty="0" err="1"/>
              <a:t>Республикалық</a:t>
            </a:r>
            <a:r>
              <a:rPr lang="ru-RU" dirty="0"/>
              <a:t> </a:t>
            </a:r>
            <a:r>
              <a:rPr lang="ru-RU" dirty="0" err="1"/>
              <a:t>деңгейдегі</a:t>
            </a:r>
            <a:r>
              <a:rPr lang="ru-RU" dirty="0"/>
              <a:t> КДП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жолдама</a:t>
            </a:r>
            <a:r>
              <a:rPr lang="ru-RU" dirty="0"/>
              <a:t> </a:t>
            </a:r>
            <a:r>
              <a:rPr lang="ru-RU" b="1" dirty="0" err="1"/>
              <a:t>келесі</a:t>
            </a:r>
            <a:r>
              <a:rPr lang="ru-RU" b="1" dirty="0"/>
              <a:t> </a:t>
            </a:r>
            <a:r>
              <a:rPr lang="ru-RU" b="1" dirty="0" err="1"/>
              <a:t>жағдайларда</a:t>
            </a:r>
            <a:r>
              <a:rPr lang="ru-RU" b="1" dirty="0"/>
              <a:t> </a:t>
            </a:r>
            <a:r>
              <a:rPr lang="ru-RU" dirty="0"/>
              <a:t>беріледі:</a:t>
            </a:r>
          </a:p>
          <a:p>
            <a:pPr>
              <a:spcBef>
                <a:spcPts val="300"/>
              </a:spcBef>
            </a:pPr>
            <a:r>
              <a:rPr lang="ru-RU" dirty="0" err="1"/>
              <a:t>диагнозды</a:t>
            </a:r>
            <a:r>
              <a:rPr lang="ru-RU" dirty="0"/>
              <a:t> </a:t>
            </a:r>
            <a:r>
              <a:rPr lang="ru-RU" dirty="0" err="1"/>
              <a:t>тексеру</a:t>
            </a:r>
            <a:r>
              <a:rPr lang="ru-RU" dirty="0"/>
              <a:t> үшін күрделі, </a:t>
            </a:r>
            <a:r>
              <a:rPr lang="ru-RU" dirty="0" err="1"/>
              <a:t>түсініксіз</a:t>
            </a:r>
            <a:r>
              <a:rPr lang="ru-RU" dirty="0"/>
              <a:t> </a:t>
            </a:r>
            <a:r>
              <a:rPr lang="ru-RU" dirty="0" err="1"/>
              <a:t>жағдайлардың</a:t>
            </a:r>
            <a:r>
              <a:rPr lang="ru-RU" dirty="0"/>
              <a:t> </a:t>
            </a:r>
            <a:r>
              <a:rPr lang="ru-RU" dirty="0" err="1"/>
              <a:t>дифференциалды</a:t>
            </a:r>
            <a:r>
              <a:rPr lang="ru-RU" dirty="0"/>
              <a:t> </a:t>
            </a:r>
            <a:r>
              <a:rPr lang="ru-RU" dirty="0" err="1"/>
              <a:t>диагностикасы</a:t>
            </a:r>
            <a:endParaRPr lang="ru-RU" dirty="0"/>
          </a:p>
          <a:p>
            <a:pPr>
              <a:spcBef>
                <a:spcPts val="300"/>
              </a:spcBef>
            </a:pPr>
            <a:r>
              <a:rPr lang="ru-RU" dirty="0" err="1"/>
              <a:t>сирек</a:t>
            </a:r>
            <a:r>
              <a:rPr lang="ru-RU" dirty="0"/>
              <a:t> кездесетін, </a:t>
            </a:r>
            <a:r>
              <a:rPr lang="ru-RU" dirty="0" err="1"/>
              <a:t>жетім</a:t>
            </a:r>
            <a:r>
              <a:rPr lang="ru-RU" dirty="0"/>
              <a:t> </a:t>
            </a:r>
            <a:r>
              <a:rPr lang="ru-RU" dirty="0" err="1"/>
              <a:t>аурулардың</a:t>
            </a:r>
            <a:r>
              <a:rPr lang="ru-RU" dirty="0"/>
              <a:t> </a:t>
            </a:r>
            <a:r>
              <a:rPr lang="ru-RU" dirty="0" err="1"/>
              <a:t>диагностикасы</a:t>
            </a:r>
            <a:endParaRPr lang="ru-RU" dirty="0"/>
          </a:p>
          <a:p>
            <a:pPr>
              <a:spcBef>
                <a:spcPts val="300"/>
              </a:spcBef>
            </a:pP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тактикасын</a:t>
            </a:r>
            <a:r>
              <a:rPr lang="ru-RU" dirty="0"/>
              <a:t> </a:t>
            </a:r>
            <a:r>
              <a:rPr lang="ru-RU" dirty="0" err="1"/>
              <a:t>анықтаудың</a:t>
            </a:r>
            <a:r>
              <a:rPr lang="ru-RU" dirty="0"/>
              <a:t> </a:t>
            </a:r>
            <a:r>
              <a:rPr lang="ru-RU" dirty="0" err="1"/>
              <a:t>даулы</a:t>
            </a:r>
            <a:r>
              <a:rPr lang="ru-RU" dirty="0"/>
              <a:t> </a:t>
            </a:r>
            <a:r>
              <a:rPr lang="ru-RU" dirty="0" err="1"/>
              <a:t>жағдайларын</a:t>
            </a:r>
            <a:r>
              <a:rPr lang="ru-RU" dirty="0"/>
              <a:t> </a:t>
            </a:r>
            <a:r>
              <a:rPr lang="ru-RU" dirty="0" err="1"/>
              <a:t>шешу</a:t>
            </a:r>
            <a:r>
              <a:rPr lang="ru-RU" dirty="0"/>
              <a:t>, </a:t>
            </a:r>
            <a:r>
              <a:rPr lang="ru-RU" dirty="0" err="1"/>
              <a:t>емдеу</a:t>
            </a:r>
            <a:r>
              <a:rPr lang="ru-RU" dirty="0"/>
              <a:t>, </a:t>
            </a:r>
            <a:r>
              <a:rPr lang="ru-RU" dirty="0" err="1"/>
              <a:t>сонымен</a:t>
            </a:r>
            <a:r>
              <a:rPr lang="ru-RU" dirty="0"/>
              <a:t> қатар </a:t>
            </a:r>
            <a:r>
              <a:rPr lang="ru-RU" dirty="0" err="1"/>
              <a:t>мүгедектікті</a:t>
            </a:r>
            <a:r>
              <a:rPr lang="ru-RU" dirty="0"/>
              <a:t> </a:t>
            </a:r>
            <a:r>
              <a:rPr lang="ru-RU" dirty="0" err="1"/>
              <a:t>сараптау</a:t>
            </a:r>
            <a:endParaRPr lang="ru-RU" dirty="0"/>
          </a:p>
          <a:p>
            <a:pPr>
              <a:spcBef>
                <a:spcPts val="300"/>
              </a:spcBef>
            </a:pPr>
            <a:r>
              <a:rPr lang="ru-RU" dirty="0" err="1"/>
              <a:t>шетелге</a:t>
            </a:r>
            <a:r>
              <a:rPr lang="ru-RU" dirty="0"/>
              <a:t> </a:t>
            </a:r>
            <a:r>
              <a:rPr lang="ru-RU" dirty="0" err="1"/>
              <a:t>емделуге</a:t>
            </a:r>
            <a:r>
              <a:rPr lang="ru-RU" dirty="0"/>
              <a:t> </a:t>
            </a:r>
            <a:r>
              <a:rPr lang="ru-RU" dirty="0" err="1"/>
              <a:t>жіберуге</a:t>
            </a:r>
            <a:r>
              <a:rPr lang="ru-RU" dirty="0"/>
              <a:t> </a:t>
            </a:r>
            <a:r>
              <a:rPr lang="ru-RU" dirty="0" err="1"/>
              <a:t>көрсеткіштердің</a:t>
            </a:r>
            <a:r>
              <a:rPr lang="ru-RU" dirty="0"/>
              <a:t> </a:t>
            </a:r>
            <a:r>
              <a:rPr lang="ru-RU" dirty="0" err="1"/>
              <a:t>болуын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endParaRPr lang="ru-RU" dirty="0"/>
          </a:p>
          <a:p>
            <a:pPr>
              <a:spcBef>
                <a:spcPts val="300"/>
              </a:spcBef>
            </a:pPr>
            <a:r>
              <a:rPr lang="ru-RU" dirty="0" err="1"/>
              <a:t>аурудың</a:t>
            </a:r>
            <a:r>
              <a:rPr lang="ru-RU" dirty="0"/>
              <a:t> </a:t>
            </a:r>
            <a:r>
              <a:rPr lang="ru-RU" dirty="0" err="1"/>
              <a:t>ауыр</a:t>
            </a:r>
            <a:r>
              <a:rPr lang="ru-RU" dirty="0"/>
              <a:t> </a:t>
            </a:r>
            <a:r>
              <a:rPr lang="ru-RU" dirty="0" err="1"/>
              <a:t>ағымымен</a:t>
            </a:r>
            <a:r>
              <a:rPr lang="ru-RU" dirty="0"/>
              <a:t> халықтың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осал</a:t>
            </a:r>
            <a:r>
              <a:rPr lang="ru-RU" dirty="0"/>
              <a:t> </a:t>
            </a:r>
            <a:r>
              <a:rPr lang="ru-RU" dirty="0" err="1"/>
              <a:t>топтарынан</a:t>
            </a:r>
            <a:r>
              <a:rPr lang="ru-RU" dirty="0"/>
              <a:t> </a:t>
            </a:r>
            <a:r>
              <a:rPr lang="ru-RU" dirty="0" err="1"/>
              <a:t>емделушілерге</a:t>
            </a:r>
            <a:r>
              <a:rPr lang="ru-RU" dirty="0"/>
              <a:t>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тактикасын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endParaRPr lang="ru-RU" dirty="0"/>
          </a:p>
          <a:p>
            <a:pPr>
              <a:spcBef>
                <a:spcPts val="300"/>
              </a:spcBef>
            </a:pPr>
            <a:r>
              <a:rPr lang="ru-RU" dirty="0" err="1"/>
              <a:t>аурудың</a:t>
            </a:r>
            <a:r>
              <a:rPr lang="ru-RU" dirty="0"/>
              <a:t> </a:t>
            </a:r>
            <a:r>
              <a:rPr lang="ru-RU" dirty="0" err="1"/>
              <a:t>жиі</a:t>
            </a:r>
            <a:r>
              <a:rPr lang="ru-RU" dirty="0"/>
              <a:t> </a:t>
            </a:r>
            <a:r>
              <a:rPr lang="ru-RU" dirty="0" err="1"/>
              <a:t>қайталануы</a:t>
            </a:r>
            <a:r>
              <a:rPr lang="ru-RU" dirty="0"/>
              <a:t> мен декомпенсация </a:t>
            </a:r>
            <a:r>
              <a:rPr lang="ru-RU" dirty="0" err="1"/>
              <a:t>жағдайында</a:t>
            </a:r>
            <a:r>
              <a:rPr lang="ru-RU" dirty="0"/>
              <a:t> </a:t>
            </a:r>
            <a:r>
              <a:rPr lang="ru-RU" dirty="0" err="1"/>
              <a:t>науқастарды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және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тактикасын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endParaRPr lang="ru-RU" dirty="0"/>
          </a:p>
          <a:p>
            <a:pPr>
              <a:spcBef>
                <a:spcPts val="300"/>
              </a:spcBef>
            </a:pPr>
            <a:r>
              <a:rPr lang="ru-RU" dirty="0"/>
              <a:t>МСАК </a:t>
            </a:r>
            <a:r>
              <a:rPr lang="ru-RU" dirty="0" err="1"/>
              <a:t>деңгейінде</a:t>
            </a:r>
            <a:r>
              <a:rPr lang="ru-RU" dirty="0"/>
              <a:t> </a:t>
            </a:r>
            <a:r>
              <a:rPr lang="ru-RU" dirty="0" err="1"/>
              <a:t>жүргізіліп</a:t>
            </a:r>
            <a:r>
              <a:rPr lang="ru-RU" dirty="0"/>
              <a:t> </a:t>
            </a:r>
            <a:r>
              <a:rPr lang="ru-RU" dirty="0" err="1"/>
              <a:t>жатқан</a:t>
            </a:r>
            <a:r>
              <a:rPr lang="ru-RU" dirty="0"/>
              <a:t>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шаралары</a:t>
            </a:r>
            <a:r>
              <a:rPr lang="ru-RU" dirty="0"/>
              <a:t> </a:t>
            </a:r>
            <a:r>
              <a:rPr lang="ru-RU" dirty="0" err="1"/>
              <a:t>тиімсіз</a:t>
            </a:r>
            <a:r>
              <a:rPr lang="ru-RU" dirty="0"/>
              <a:t> болған </a:t>
            </a:r>
            <a:r>
              <a:rPr lang="ru-RU" dirty="0" err="1"/>
              <a:t>жағдайда</a:t>
            </a:r>
            <a:r>
              <a:rPr lang="ru-RU" dirty="0"/>
              <a:t> диагностика және </a:t>
            </a:r>
            <a:r>
              <a:rPr lang="ru-RU" dirty="0" err="1"/>
              <a:t>емдеу</a:t>
            </a:r>
            <a:endParaRPr lang="ru-RU" dirty="0"/>
          </a:p>
        </p:txBody>
      </p:sp>
      <p:sp>
        <p:nvSpPr>
          <p:cNvPr id="24" name="Блок-схема: извлечение 23">
            <a:extLst>
              <a:ext uri="{FF2B5EF4-FFF2-40B4-BE49-F238E27FC236}">
                <a16:creationId xmlns:a16="http://schemas.microsoft.com/office/drawing/2014/main" id="{B28DA4A4-AD45-4D68-9B0D-9543A039B5BB}"/>
              </a:ext>
            </a:extLst>
          </p:cNvPr>
          <p:cNvSpPr/>
          <p:nvPr/>
        </p:nvSpPr>
        <p:spPr>
          <a:xfrm rot="5400000">
            <a:off x="7340042" y="2912585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извлечение 24">
            <a:extLst>
              <a:ext uri="{FF2B5EF4-FFF2-40B4-BE49-F238E27FC236}">
                <a16:creationId xmlns:a16="http://schemas.microsoft.com/office/drawing/2014/main" id="{25137C07-2F74-4532-A6B3-4CF0758A0A25}"/>
              </a:ext>
            </a:extLst>
          </p:cNvPr>
          <p:cNvSpPr/>
          <p:nvPr/>
        </p:nvSpPr>
        <p:spPr>
          <a:xfrm rot="5400000">
            <a:off x="7342182" y="3289517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извлечение 25">
            <a:extLst>
              <a:ext uri="{FF2B5EF4-FFF2-40B4-BE49-F238E27FC236}">
                <a16:creationId xmlns:a16="http://schemas.microsoft.com/office/drawing/2014/main" id="{DA3DB16F-F705-4541-8215-544C68770CF1}"/>
              </a:ext>
            </a:extLst>
          </p:cNvPr>
          <p:cNvSpPr/>
          <p:nvPr/>
        </p:nvSpPr>
        <p:spPr>
          <a:xfrm rot="5400000">
            <a:off x="7349637" y="3560862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>
            <a:extLst>
              <a:ext uri="{FF2B5EF4-FFF2-40B4-BE49-F238E27FC236}">
                <a16:creationId xmlns:a16="http://schemas.microsoft.com/office/drawing/2014/main" id="{5D587BEF-F05D-41A3-9A1B-E4B2C0665CB1}"/>
              </a:ext>
            </a:extLst>
          </p:cNvPr>
          <p:cNvSpPr/>
          <p:nvPr/>
        </p:nvSpPr>
        <p:spPr>
          <a:xfrm rot="5400000">
            <a:off x="7324765" y="3965956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извлечение 27">
            <a:extLst>
              <a:ext uri="{FF2B5EF4-FFF2-40B4-BE49-F238E27FC236}">
                <a16:creationId xmlns:a16="http://schemas.microsoft.com/office/drawing/2014/main" id="{9880B31D-5405-499C-8605-407F61731740}"/>
              </a:ext>
            </a:extLst>
          </p:cNvPr>
          <p:cNvSpPr/>
          <p:nvPr/>
        </p:nvSpPr>
        <p:spPr>
          <a:xfrm rot="5400000">
            <a:off x="7349268" y="4572726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>
            <a:extLst>
              <a:ext uri="{FF2B5EF4-FFF2-40B4-BE49-F238E27FC236}">
                <a16:creationId xmlns:a16="http://schemas.microsoft.com/office/drawing/2014/main" id="{DF2E7749-9251-468D-97B7-72C5A01C4C90}"/>
              </a:ext>
            </a:extLst>
          </p:cNvPr>
          <p:cNvSpPr/>
          <p:nvPr/>
        </p:nvSpPr>
        <p:spPr>
          <a:xfrm rot="5400000">
            <a:off x="7349268" y="4958558"/>
            <a:ext cx="69669" cy="83863"/>
          </a:xfrm>
          <a:prstGeom prst="flowChartExtra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6D2A2DB-9A90-46E6-848D-D0B99DCB38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704" y="1661373"/>
            <a:ext cx="948818" cy="94881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4F001A6-1219-4E08-B16E-48C6AED7F262}"/>
              </a:ext>
            </a:extLst>
          </p:cNvPr>
          <p:cNvSpPr txBox="1"/>
          <p:nvPr/>
        </p:nvSpPr>
        <p:spPr>
          <a:xfrm>
            <a:off x="1445367" y="6272984"/>
            <a:ext cx="52602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800"/>
              </a:spcBef>
              <a:defRPr sz="12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100" dirty="0"/>
              <a:t>КДП </a:t>
            </a:r>
            <a:r>
              <a:rPr lang="ru-RU" sz="1100" dirty="0" err="1"/>
              <a:t>деңгейінде</a:t>
            </a:r>
            <a:r>
              <a:rPr lang="ru-RU" sz="1100" dirty="0"/>
              <a:t> </a:t>
            </a:r>
            <a:r>
              <a:rPr lang="ru-RU" sz="1100" dirty="0" err="1"/>
              <a:t>әлеуметтік</a:t>
            </a:r>
            <a:r>
              <a:rPr lang="ru-RU" sz="1100" dirty="0"/>
              <a:t> </a:t>
            </a:r>
            <a:r>
              <a:rPr lang="ru-RU" sz="1100" dirty="0" err="1"/>
              <a:t>маңызды</a:t>
            </a:r>
            <a:r>
              <a:rPr lang="ru-RU" sz="1100" dirty="0"/>
              <a:t> </a:t>
            </a:r>
            <a:r>
              <a:rPr lang="ru-RU" sz="1100" dirty="0" err="1"/>
              <a:t>ауруларды</a:t>
            </a:r>
            <a:r>
              <a:rPr lang="ru-RU" sz="1100" dirty="0"/>
              <a:t> </a:t>
            </a:r>
            <a:r>
              <a:rPr lang="ru-RU" sz="1100" dirty="0" err="1"/>
              <a:t>динамикалық</a:t>
            </a:r>
            <a:r>
              <a:rPr lang="ru-RU" sz="1100" dirty="0"/>
              <a:t> </a:t>
            </a:r>
            <a:r>
              <a:rPr lang="ru-RU" sz="1100" dirty="0" err="1"/>
              <a:t>бақылау</a:t>
            </a:r>
            <a:r>
              <a:rPr lang="ru-RU" sz="1100" dirty="0"/>
              <a:t>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көмектің</a:t>
            </a:r>
            <a:r>
              <a:rPr lang="ru-RU" sz="1100" dirty="0"/>
              <a:t> </a:t>
            </a:r>
            <a:r>
              <a:rPr lang="ru-RU" sz="1100" dirty="0" err="1"/>
              <a:t>кепілдік</a:t>
            </a:r>
            <a:r>
              <a:rPr lang="ru-RU" sz="1100" dirty="0"/>
              <a:t> берілген көлемі </a:t>
            </a:r>
            <a:r>
              <a:rPr lang="ru-RU" sz="1100" dirty="0" err="1"/>
              <a:t>шеңберінде</a:t>
            </a:r>
            <a:r>
              <a:rPr lang="ru-RU" sz="1100" dirty="0"/>
              <a:t> </a:t>
            </a:r>
            <a:r>
              <a:rPr lang="ru-RU" sz="1100" dirty="0" err="1"/>
              <a:t>жүзеге</a:t>
            </a:r>
            <a:r>
              <a:rPr lang="ru-RU" sz="1100" dirty="0"/>
              <a:t> </a:t>
            </a:r>
            <a:r>
              <a:rPr lang="ru-RU" sz="1100" dirty="0" err="1"/>
              <a:t>асырылады</a:t>
            </a:r>
            <a:endParaRPr lang="ru-RU" sz="1100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4BFC0AF9-3F6A-4E3F-9E52-5305F22B9EF3}"/>
              </a:ext>
            </a:extLst>
          </p:cNvPr>
          <p:cNvGrpSpPr/>
          <p:nvPr/>
        </p:nvGrpSpPr>
        <p:grpSpPr>
          <a:xfrm>
            <a:off x="1030459" y="3004573"/>
            <a:ext cx="688104" cy="895751"/>
            <a:chOff x="1031234" y="1353875"/>
            <a:chExt cx="398941" cy="523598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0857E125-DA33-48FD-976F-78A0B509CC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176"/>
            <a:stretch/>
          </p:blipFill>
          <p:spPr>
            <a:xfrm>
              <a:off x="1038701" y="1353875"/>
              <a:ext cx="391474" cy="471240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735089AD-E681-4F2E-8283-335A4B32D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34" y="1489621"/>
              <a:ext cx="387852" cy="387852"/>
            </a:xfrm>
            <a:prstGeom prst="rect">
              <a:avLst/>
            </a:prstGeom>
          </p:spPr>
        </p:pic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2B8F999-EF2F-48D0-B695-4EBD461023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8" y="6204814"/>
            <a:ext cx="530005" cy="53000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16CE7A4-86D5-44CF-BA5A-CFB9628BBBAF}"/>
              </a:ext>
            </a:extLst>
          </p:cNvPr>
          <p:cNvSpPr txBox="1"/>
          <p:nvPr/>
        </p:nvSpPr>
        <p:spPr>
          <a:xfrm>
            <a:off x="1263013" y="418920"/>
            <a:ext cx="72324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амбулаториялық</a:t>
            </a:r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негізде</a:t>
            </a:r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800" u="sng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консультациялық</a:t>
            </a:r>
            <a:r>
              <a:rPr lang="ru-RU" sz="1800" u="sng" dirty="0">
                <a:solidFill>
                  <a:srgbClr val="084065"/>
                </a:solidFill>
                <a:latin typeface="FS Joey Pro" panose="02000806040000020004" pitchFamily="50" charset="-52"/>
              </a:rPr>
              <a:t> -</a:t>
            </a:r>
            <a:r>
              <a:rPr lang="ru-RU" sz="1800" u="sng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диагностикалық</a:t>
            </a:r>
            <a:r>
              <a:rPr lang="ru-RU" sz="1800" u="sng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800" u="sng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көмек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19C708-B77C-4E90-9C4B-CDBE75B5B8B2}"/>
              </a:ext>
            </a:extLst>
          </p:cNvPr>
          <p:cNvSpPr txBox="1"/>
          <p:nvPr/>
        </p:nvSpPr>
        <p:spPr>
          <a:xfrm>
            <a:off x="1003190" y="1489457"/>
            <a:ext cx="48137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600" u="sng" dirty="0" err="1"/>
              <a:t>Консультативтік</a:t>
            </a:r>
            <a:r>
              <a:rPr lang="ru-RU" sz="1600" u="sng" dirty="0"/>
              <a:t> -</a:t>
            </a:r>
            <a:r>
              <a:rPr lang="ru-RU" sz="1600" u="sng" dirty="0" err="1"/>
              <a:t>диагностикалық</a:t>
            </a:r>
            <a:r>
              <a:rPr lang="ru-RU" sz="1600" u="sng" dirty="0"/>
              <a:t> </a:t>
            </a:r>
            <a:r>
              <a:rPr lang="ru-RU" sz="1600" u="sng" dirty="0" err="1"/>
              <a:t>көмек</a:t>
            </a:r>
            <a:r>
              <a:rPr lang="en-US" sz="1600" u="sng" dirty="0"/>
              <a:t> </a:t>
            </a:r>
            <a:r>
              <a:rPr lang="ru-RU" sz="1600" u="sng" dirty="0"/>
              <a:t>(КД</a:t>
            </a:r>
            <a:r>
              <a:rPr lang="kk-KZ" sz="1600" u="sng" dirty="0"/>
              <a:t>К</a:t>
            </a:r>
            <a:r>
              <a:rPr lang="ru-RU" sz="1600" u="sng" dirty="0"/>
              <a:t>):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32A56CB-9EB2-484D-B615-B8C0F6DEA4EA}"/>
              </a:ext>
            </a:extLst>
          </p:cNvPr>
          <p:cNvSpPr txBox="1"/>
          <p:nvPr/>
        </p:nvSpPr>
        <p:spPr>
          <a:xfrm>
            <a:off x="1174407" y="1788582"/>
            <a:ext cx="42430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Мамандандырылған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мамандарды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қабылдау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және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кеңес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беру,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зертханалық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аспаптық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диагностикалық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зерттеулер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процедуралар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мен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манипуляциялар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9031579B-FFB2-4F8F-B1C0-CB8A008403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06" y="1909526"/>
            <a:ext cx="941223" cy="9412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6A8107E-D70F-4E6B-B139-484F208351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6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3CE9C6F-D1AE-4147-8A71-FFEEDEC11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1512E2D-54DC-4672-866A-FD37CE38E93F}"/>
              </a:ext>
            </a:extLst>
          </p:cNvPr>
          <p:cNvSpPr/>
          <p:nvPr/>
        </p:nvSpPr>
        <p:spPr>
          <a:xfrm flipH="1">
            <a:off x="1109009" y="6002426"/>
            <a:ext cx="5313951" cy="708338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7224D49-9CF8-425F-AC17-2C68CC20A953}"/>
              </a:ext>
            </a:extLst>
          </p:cNvPr>
          <p:cNvSpPr/>
          <p:nvPr/>
        </p:nvSpPr>
        <p:spPr>
          <a:xfrm flipH="1">
            <a:off x="6725229" y="3827962"/>
            <a:ext cx="5318706" cy="288280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F73E7D1-A779-489F-BA01-FBED15C2FC47}"/>
              </a:ext>
            </a:extLst>
          </p:cNvPr>
          <p:cNvSpPr/>
          <p:nvPr/>
        </p:nvSpPr>
        <p:spPr>
          <a:xfrm flipH="1">
            <a:off x="1174406" y="1428566"/>
            <a:ext cx="5248554" cy="920764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302604" y="1331701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173143" y="381891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1896862" y="3915776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621846" y="1428565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C72CDE8D-E1EF-4779-A6FA-8B043AC50D24}"/>
              </a:ext>
            </a:extLst>
          </p:cNvPr>
          <p:cNvSpPr txBox="1"/>
          <p:nvPr/>
        </p:nvSpPr>
        <p:spPr>
          <a:xfrm>
            <a:off x="1310912" y="43954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МАМАНДАНДЫРЫЛҒАН МЕДИЦИНАЛЫҚ ҚЫЗМЕТ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C5B443-4194-40ED-86FB-D33ABEC7325B}"/>
              </a:ext>
            </a:extLst>
          </p:cNvPr>
          <p:cNvSpPr txBox="1"/>
          <p:nvPr/>
        </p:nvSpPr>
        <p:spPr>
          <a:xfrm>
            <a:off x="328612" y="894763"/>
            <a:ext cx="760542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Стационарды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алмастыратын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даму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2015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17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тамыздағы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669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F8F298-7CB5-4DD5-9775-1F88ACB0A7A4}"/>
              </a:ext>
            </a:extLst>
          </p:cNvPr>
          <p:cNvSpPr txBox="1"/>
          <p:nvPr/>
        </p:nvSpPr>
        <p:spPr>
          <a:xfrm>
            <a:off x="1249839" y="1428565"/>
            <a:ext cx="50029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 err="1"/>
              <a:t>Стационарды</a:t>
            </a:r>
            <a:r>
              <a:rPr lang="ru-RU" sz="1200" b="0" dirty="0"/>
              <a:t> </a:t>
            </a:r>
            <a:r>
              <a:rPr lang="ru-RU" sz="1200" b="0" dirty="0" err="1"/>
              <a:t>алмастыратын</a:t>
            </a:r>
            <a:r>
              <a:rPr lang="ru-RU" sz="1200" b="0" dirty="0"/>
              <a:t> </a:t>
            </a:r>
            <a:r>
              <a:rPr lang="ru-RU" sz="1200" b="0" dirty="0" err="1"/>
              <a:t>көмек</a:t>
            </a:r>
            <a:r>
              <a:rPr lang="ru-RU" sz="1200" b="0" dirty="0"/>
              <a:t> </a:t>
            </a:r>
            <a:r>
              <a:rPr lang="ru-RU" sz="1200" b="0" dirty="0" err="1"/>
              <a:t>күндізгі</a:t>
            </a:r>
            <a:r>
              <a:rPr lang="ru-RU" sz="1200" b="0" dirty="0"/>
              <a:t> </a:t>
            </a:r>
            <a:r>
              <a:rPr lang="ru-RU" sz="1200" dirty="0" err="1"/>
              <a:t>стационарда</a:t>
            </a:r>
            <a:r>
              <a:rPr lang="ru-RU" sz="1200" dirty="0"/>
              <a:t> және </a:t>
            </a:r>
            <a:r>
              <a:rPr lang="ru-RU" sz="1200" dirty="0" err="1"/>
              <a:t>үйдегі</a:t>
            </a:r>
            <a:r>
              <a:rPr lang="ru-RU" sz="1200" dirty="0"/>
              <a:t> </a:t>
            </a:r>
            <a:r>
              <a:rPr lang="ru-RU" sz="1200" dirty="0" err="1"/>
              <a:t>стационарда</a:t>
            </a:r>
            <a:r>
              <a:rPr lang="ru-RU" sz="1200" b="0" dirty="0"/>
              <a:t> </a:t>
            </a:r>
            <a:r>
              <a:rPr lang="ru-RU" sz="1200" b="0" dirty="0" err="1"/>
              <a:t>емхананың</a:t>
            </a:r>
            <a:r>
              <a:rPr lang="ru-RU" sz="1200" b="0" dirty="0"/>
              <a:t> немесе </a:t>
            </a:r>
            <a:r>
              <a:rPr lang="ru-RU" sz="1200" b="0" dirty="0" err="1"/>
              <a:t>басқа</a:t>
            </a:r>
            <a:r>
              <a:rPr lang="ru-RU" sz="1200" b="0" dirty="0"/>
              <a:t> </a:t>
            </a:r>
            <a:r>
              <a:rPr lang="ru-RU" sz="1200" b="0" dirty="0" err="1"/>
              <a:t>медициналық</a:t>
            </a:r>
            <a:r>
              <a:rPr lang="ru-RU" sz="1200" b="0" dirty="0"/>
              <a:t> </a:t>
            </a:r>
            <a:r>
              <a:rPr lang="ru-RU" sz="1200" b="0" dirty="0" err="1"/>
              <a:t>ұйымның</a:t>
            </a:r>
            <a:r>
              <a:rPr lang="ru-RU" sz="1200" b="0" dirty="0"/>
              <a:t> </a:t>
            </a:r>
            <a:r>
              <a:rPr lang="ru-RU" sz="1200" b="0" dirty="0" err="1"/>
              <a:t>жолдамасы</a:t>
            </a:r>
            <a:r>
              <a:rPr lang="ru-RU" sz="1200" b="0" dirty="0"/>
              <a:t> </a:t>
            </a:r>
            <a:r>
              <a:rPr lang="ru-RU" sz="1200" b="0" dirty="0" err="1"/>
              <a:t>бойынша</a:t>
            </a:r>
            <a:r>
              <a:rPr lang="ru-RU" sz="1200" b="0" dirty="0"/>
              <a:t> </a:t>
            </a:r>
            <a:r>
              <a:rPr lang="ru-RU" sz="1200" b="0" dirty="0" err="1"/>
              <a:t>зертханалық</a:t>
            </a:r>
            <a:r>
              <a:rPr lang="ru-RU" sz="1200" b="0" dirty="0"/>
              <a:t>, </a:t>
            </a:r>
            <a:r>
              <a:rPr lang="ru-RU" sz="1200" b="0" dirty="0" err="1"/>
              <a:t>аспаптық</a:t>
            </a:r>
            <a:r>
              <a:rPr lang="ru-RU" sz="1200" b="0" dirty="0"/>
              <a:t> </a:t>
            </a:r>
            <a:r>
              <a:rPr lang="ru-RU" sz="1200" b="0" dirty="0" err="1"/>
              <a:t>зерттеулер</a:t>
            </a:r>
            <a:r>
              <a:rPr lang="ru-RU" sz="1200" b="0" dirty="0"/>
              <a:t> мен </a:t>
            </a:r>
            <a:r>
              <a:rPr lang="ru-RU" sz="1200" b="0" dirty="0" err="1"/>
              <a:t>мамандандырылған</a:t>
            </a:r>
            <a:r>
              <a:rPr lang="ru-RU" sz="1200" b="0" dirty="0"/>
              <a:t> </a:t>
            </a:r>
            <a:r>
              <a:rPr lang="ru-RU" sz="1200" b="0" dirty="0" err="1"/>
              <a:t>мамандардың</a:t>
            </a:r>
            <a:r>
              <a:rPr lang="ru-RU" sz="1200" b="0" dirty="0"/>
              <a:t> </a:t>
            </a:r>
            <a:r>
              <a:rPr lang="ru-RU" sz="1200" b="0" dirty="0" err="1"/>
              <a:t>консультациялары</a:t>
            </a:r>
            <a:r>
              <a:rPr lang="ru-RU" sz="1200" b="0" dirty="0"/>
              <a:t> </a:t>
            </a:r>
            <a:r>
              <a:rPr lang="ru-RU" sz="1200" b="0" dirty="0" err="1"/>
              <a:t>бойынша</a:t>
            </a:r>
            <a:r>
              <a:rPr lang="ru-RU" sz="1200" b="0" dirty="0"/>
              <a:t> </a:t>
            </a:r>
            <a:r>
              <a:rPr lang="ru-RU" sz="1200" b="0" dirty="0" err="1"/>
              <a:t>көрсетіледі</a:t>
            </a:r>
            <a:r>
              <a:rPr lang="ru-RU" sz="1200" b="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B2963-A5F4-4E0F-87A9-3BAA5584EF22}"/>
              </a:ext>
            </a:extLst>
          </p:cNvPr>
          <p:cNvSpPr txBox="1"/>
          <p:nvPr/>
        </p:nvSpPr>
        <p:spPr>
          <a:xfrm>
            <a:off x="1196986" y="2582604"/>
            <a:ext cx="5445023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600" dirty="0"/>
              <a:t>АУРУХАНАЛАРДЫ АУЫСТЫРУҒА КӨМЕК КӨРСЕТУ:</a:t>
            </a:r>
          </a:p>
          <a:p>
            <a:pPr>
              <a:spcBef>
                <a:spcPts val="300"/>
              </a:spcBef>
            </a:pPr>
            <a:r>
              <a:rPr lang="ru-RU" sz="1200" b="0" dirty="0" err="1"/>
              <a:t>дәрігердің</a:t>
            </a:r>
            <a:r>
              <a:rPr lang="ru-RU" sz="1200" b="0" dirty="0"/>
              <a:t> </a:t>
            </a:r>
            <a:r>
              <a:rPr lang="ru-RU" sz="1200" b="0" dirty="0" err="1"/>
              <a:t>тексеруі</a:t>
            </a:r>
            <a:r>
              <a:rPr lang="ru-RU" sz="1200" b="0" dirty="0"/>
              <a:t>, </a:t>
            </a:r>
            <a:r>
              <a:rPr lang="ru-RU" sz="1200" b="0" dirty="0" err="1"/>
              <a:t>арнайы</a:t>
            </a:r>
            <a:r>
              <a:rPr lang="ru-RU" sz="1200" b="0" dirty="0"/>
              <a:t> </a:t>
            </a:r>
            <a:r>
              <a:rPr lang="ru-RU" sz="1200" b="0" dirty="0" err="1"/>
              <a:t>мамандардың</a:t>
            </a:r>
            <a:r>
              <a:rPr lang="ru-RU" sz="1200" b="0" dirty="0"/>
              <a:t> </a:t>
            </a:r>
            <a:r>
              <a:rPr lang="ru-RU" sz="1200" b="0" dirty="0" err="1"/>
              <a:t>кеңесі</a:t>
            </a:r>
            <a:endParaRPr lang="ru-RU" sz="1200" b="0" dirty="0"/>
          </a:p>
          <a:p>
            <a:pPr>
              <a:spcBef>
                <a:spcPts val="300"/>
              </a:spcBef>
            </a:pPr>
            <a:r>
              <a:rPr lang="ru-RU" sz="1200" b="0" dirty="0" err="1"/>
              <a:t>диагностикалық</a:t>
            </a:r>
            <a:r>
              <a:rPr lang="ru-RU" sz="1200" b="0" dirty="0"/>
              <a:t> </a:t>
            </a:r>
            <a:r>
              <a:rPr lang="ru-RU" sz="1200" b="0" dirty="0" err="1"/>
              <a:t>қызметтер</a:t>
            </a:r>
            <a:r>
              <a:rPr lang="ru-RU" sz="1200" b="0" dirty="0"/>
              <a:t>: </a:t>
            </a:r>
            <a:r>
              <a:rPr lang="ru-RU" sz="1200" b="0" dirty="0" err="1"/>
              <a:t>зертханалық</a:t>
            </a:r>
            <a:r>
              <a:rPr lang="ru-RU" sz="1200" b="0" dirty="0"/>
              <a:t> және </a:t>
            </a:r>
            <a:r>
              <a:rPr lang="ru-RU" sz="1200" b="0" dirty="0" err="1"/>
              <a:t>өлгеннен</a:t>
            </a:r>
            <a:r>
              <a:rPr lang="ru-RU" sz="1200" b="0" dirty="0"/>
              <a:t> </a:t>
            </a:r>
            <a:r>
              <a:rPr lang="ru-RU" sz="1200" b="0" dirty="0" err="1"/>
              <a:t>кейінгі</a:t>
            </a:r>
            <a:r>
              <a:rPr lang="ru-RU" sz="1200" b="0" dirty="0"/>
              <a:t> (</a:t>
            </a:r>
            <a:r>
              <a:rPr lang="ru-RU" sz="1200" b="0" dirty="0" err="1"/>
              <a:t>хирургиялық</a:t>
            </a:r>
            <a:r>
              <a:rPr lang="ru-RU" sz="1200" b="0" dirty="0"/>
              <a:t> және </a:t>
            </a:r>
            <a:r>
              <a:rPr lang="ru-RU" sz="1200" b="0" dirty="0" err="1"/>
              <a:t>биопсиялық</a:t>
            </a:r>
            <a:r>
              <a:rPr lang="ru-RU" sz="1200" b="0" dirty="0"/>
              <a:t> </a:t>
            </a:r>
            <a:r>
              <a:rPr lang="ru-RU" sz="1200" b="0" dirty="0" err="1"/>
              <a:t>материалды</a:t>
            </a:r>
            <a:r>
              <a:rPr lang="ru-RU" sz="1200" b="0" dirty="0"/>
              <a:t> </a:t>
            </a:r>
            <a:r>
              <a:rPr lang="ru-RU" sz="1200" b="0" dirty="0" err="1"/>
              <a:t>гистологиялық</a:t>
            </a:r>
            <a:r>
              <a:rPr lang="ru-RU" sz="1200" b="0" dirty="0"/>
              <a:t> </a:t>
            </a:r>
            <a:r>
              <a:rPr lang="ru-RU" sz="1200" b="0" dirty="0" err="1"/>
              <a:t>зерттеу</a:t>
            </a:r>
            <a:r>
              <a:rPr lang="ru-RU" sz="1200" b="0" dirty="0"/>
              <a:t>, </a:t>
            </a:r>
            <a:r>
              <a:rPr lang="ru-RU" sz="1200" b="0" dirty="0" err="1"/>
              <a:t>цитологиялық</a:t>
            </a:r>
            <a:r>
              <a:rPr lang="ru-RU" sz="1200" b="0" dirty="0"/>
              <a:t> </a:t>
            </a:r>
            <a:r>
              <a:rPr lang="ru-RU" sz="1200" b="0" dirty="0" err="1"/>
              <a:t>зерттеулер</a:t>
            </a:r>
            <a:r>
              <a:rPr lang="ru-RU" sz="1200" b="0" dirty="0"/>
              <a:t>)</a:t>
            </a:r>
          </a:p>
          <a:p>
            <a:pPr>
              <a:spcBef>
                <a:spcPts val="300"/>
              </a:spcBef>
            </a:pPr>
            <a:r>
              <a:rPr lang="ru-RU" sz="1200" b="0" dirty="0" err="1"/>
              <a:t>негізгі</a:t>
            </a:r>
            <a:r>
              <a:rPr lang="ru-RU" sz="1200" b="0" dirty="0"/>
              <a:t> </a:t>
            </a:r>
            <a:r>
              <a:rPr lang="ru-RU" sz="1200" b="0" dirty="0" err="1"/>
              <a:t>ауруды</a:t>
            </a:r>
            <a:r>
              <a:rPr lang="ru-RU" sz="1200" b="0" dirty="0"/>
              <a:t> </a:t>
            </a:r>
            <a:r>
              <a:rPr lang="ru-RU" sz="1200" b="0" dirty="0" err="1"/>
              <a:t>емдеу</a:t>
            </a:r>
            <a:r>
              <a:rPr lang="ru-RU" sz="1200" b="0" dirty="0"/>
              <a:t> (</a:t>
            </a:r>
            <a:r>
              <a:rPr lang="ru-RU" sz="1200" b="0" dirty="0" err="1"/>
              <a:t>дәрілік</a:t>
            </a:r>
            <a:r>
              <a:rPr lang="ru-RU" sz="1200" b="0" dirty="0"/>
              <a:t> </a:t>
            </a:r>
            <a:r>
              <a:rPr lang="ru-RU" sz="1200" b="0" dirty="0" err="1"/>
              <a:t>заттарды</a:t>
            </a:r>
            <a:r>
              <a:rPr lang="ru-RU" sz="1200" b="0" dirty="0"/>
              <a:t>, </a:t>
            </a:r>
            <a:r>
              <a:rPr lang="ru-RU" sz="1200" b="0" dirty="0" err="1"/>
              <a:t>медициналық</a:t>
            </a:r>
            <a:r>
              <a:rPr lang="ru-RU" sz="1200" b="0" dirty="0"/>
              <a:t> </a:t>
            </a:r>
            <a:r>
              <a:rPr lang="ru-RU" sz="1200" b="0" dirty="0" err="1"/>
              <a:t>құралдарды</a:t>
            </a:r>
            <a:r>
              <a:rPr lang="ru-RU" sz="1200" b="0" dirty="0"/>
              <a:t> </a:t>
            </a:r>
            <a:r>
              <a:rPr lang="ru-RU" sz="1200" b="0" dirty="0" err="1"/>
              <a:t>қолдану</a:t>
            </a:r>
            <a:r>
              <a:rPr lang="ru-RU" sz="1200" b="0" dirty="0"/>
              <a:t>)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гемодиализ және </a:t>
            </a:r>
            <a:r>
              <a:rPr lang="ru-RU" sz="1200" b="0" dirty="0" err="1"/>
              <a:t>перитонеальді</a:t>
            </a:r>
            <a:r>
              <a:rPr lang="ru-RU" sz="1200" b="0" dirty="0"/>
              <a:t> диализ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химиотерапия және </a:t>
            </a:r>
            <a:r>
              <a:rPr lang="ru-RU" sz="1200" b="0" dirty="0" err="1"/>
              <a:t>сәулелік</a:t>
            </a:r>
            <a:r>
              <a:rPr lang="ru-RU" sz="1200" b="0" dirty="0"/>
              <a:t> терапия</a:t>
            </a:r>
          </a:p>
          <a:p>
            <a:pPr>
              <a:spcBef>
                <a:spcPts val="300"/>
              </a:spcBef>
            </a:pPr>
            <a:r>
              <a:rPr lang="ru-RU" sz="1200" b="0" dirty="0" err="1"/>
              <a:t>медициналық</a:t>
            </a:r>
            <a:r>
              <a:rPr lang="ru-RU" sz="1200" b="0" dirty="0"/>
              <a:t> </a:t>
            </a:r>
            <a:r>
              <a:rPr lang="ru-RU" sz="1200" b="0" dirty="0" err="1"/>
              <a:t>оңалту</a:t>
            </a:r>
            <a:endParaRPr lang="ru-RU" sz="1200" b="0" dirty="0"/>
          </a:p>
          <a:p>
            <a:pPr>
              <a:spcBef>
                <a:spcPts val="300"/>
              </a:spcBef>
            </a:pPr>
            <a:r>
              <a:rPr lang="ru-RU" sz="1200" b="0" dirty="0" err="1"/>
              <a:t>науқастың</a:t>
            </a:r>
            <a:r>
              <a:rPr lang="ru-RU" sz="1200" b="0" dirty="0"/>
              <a:t> өз </a:t>
            </a:r>
            <a:r>
              <a:rPr lang="ru-RU" sz="1200" b="0" dirty="0" err="1"/>
              <a:t>бетімен</a:t>
            </a:r>
            <a:r>
              <a:rPr lang="ru-RU" sz="1200" b="0" dirty="0"/>
              <a:t> </a:t>
            </a:r>
            <a:r>
              <a:rPr lang="ru-RU" sz="1200" b="0" dirty="0" err="1"/>
              <a:t>емханаға</a:t>
            </a:r>
            <a:r>
              <a:rPr lang="ru-RU" sz="1200" b="0" dirty="0"/>
              <a:t> </a:t>
            </a:r>
            <a:r>
              <a:rPr lang="ru-RU" sz="1200" b="0" dirty="0" err="1"/>
              <a:t>баруына</a:t>
            </a:r>
            <a:r>
              <a:rPr lang="ru-RU" sz="1200" b="0" dirty="0"/>
              <a:t> </a:t>
            </a:r>
            <a:r>
              <a:rPr lang="ru-RU" sz="1200" b="0" dirty="0" err="1"/>
              <a:t>мүмкіндік</a:t>
            </a:r>
            <a:r>
              <a:rPr lang="ru-RU" sz="1200" b="0" dirty="0"/>
              <a:t> </a:t>
            </a:r>
            <a:r>
              <a:rPr lang="ru-RU" sz="1200" b="0" dirty="0" err="1"/>
              <a:t>бермейтін</a:t>
            </a:r>
            <a:r>
              <a:rPr lang="ru-RU" sz="1200" b="0" dirty="0"/>
              <a:t> </a:t>
            </a:r>
            <a:r>
              <a:rPr lang="ru-RU" sz="1200" b="0" dirty="0" err="1"/>
              <a:t>жедел</a:t>
            </a:r>
            <a:r>
              <a:rPr lang="ru-RU" sz="1200" b="0" dirty="0"/>
              <a:t> және </a:t>
            </a:r>
            <a:r>
              <a:rPr lang="ru-RU" sz="1200" b="0" dirty="0" err="1"/>
              <a:t>созылмалы</a:t>
            </a:r>
            <a:r>
              <a:rPr lang="ru-RU" sz="1200" b="0" dirty="0"/>
              <a:t> </a:t>
            </a:r>
            <a:r>
              <a:rPr lang="ru-RU" sz="1200" b="0" dirty="0" err="1"/>
              <a:t>жағдайдағы</a:t>
            </a:r>
            <a:r>
              <a:rPr lang="ru-RU" sz="1200" b="0" dirty="0"/>
              <a:t> үй </a:t>
            </a:r>
            <a:r>
              <a:rPr lang="ru-RU" sz="1200" b="0" dirty="0" err="1"/>
              <a:t>ауруханасы</a:t>
            </a:r>
            <a:endParaRPr lang="ru-RU" sz="1200" b="0" dirty="0"/>
          </a:p>
          <a:p>
            <a:pPr>
              <a:spcBef>
                <a:spcPts val="300"/>
              </a:spcBef>
            </a:pPr>
            <a:r>
              <a:rPr lang="ru-RU" sz="1200" b="0" dirty="0" err="1"/>
              <a:t>тәулік</a:t>
            </a:r>
            <a:r>
              <a:rPr lang="ru-RU" sz="1200" b="0" dirty="0"/>
              <a:t> </a:t>
            </a:r>
            <a:r>
              <a:rPr lang="ru-RU" sz="1200" b="0" dirty="0" err="1"/>
              <a:t>бойы</a:t>
            </a:r>
            <a:r>
              <a:rPr lang="ru-RU" sz="1200" b="0" dirty="0"/>
              <a:t> жұмыс </a:t>
            </a:r>
            <a:r>
              <a:rPr lang="ru-RU" sz="1200" b="0" dirty="0" err="1"/>
              <a:t>істейтін</a:t>
            </a:r>
            <a:r>
              <a:rPr lang="ru-RU" sz="1200" b="0" dirty="0"/>
              <a:t> </a:t>
            </a:r>
            <a:r>
              <a:rPr lang="ru-RU" sz="1200" b="0" dirty="0" err="1"/>
              <a:t>стационарларда</a:t>
            </a:r>
            <a:r>
              <a:rPr lang="ru-RU" sz="1200" b="0" dirty="0"/>
              <a:t> </a:t>
            </a:r>
            <a:r>
              <a:rPr lang="ru-RU" sz="1200" b="0" dirty="0" err="1"/>
              <a:t>стационарлық</a:t>
            </a:r>
            <a:r>
              <a:rPr lang="ru-RU" sz="1200" b="0" dirty="0"/>
              <a:t> </a:t>
            </a:r>
            <a:r>
              <a:rPr lang="ru-RU" sz="1200" b="0" dirty="0" err="1"/>
              <a:t>алмастырушы</a:t>
            </a:r>
            <a:r>
              <a:rPr lang="ru-RU" sz="1200" b="0" dirty="0"/>
              <a:t> </a:t>
            </a:r>
            <a:r>
              <a:rPr lang="ru-RU" sz="1200" b="0" dirty="0" err="1"/>
              <a:t>көмек</a:t>
            </a:r>
            <a:r>
              <a:rPr lang="ru-RU" sz="1200" b="0" dirty="0"/>
              <a:t> </a:t>
            </a:r>
            <a:r>
              <a:rPr lang="ru-RU" sz="1200" b="0" dirty="0" err="1"/>
              <a:t>алған</a:t>
            </a:r>
            <a:r>
              <a:rPr lang="ru-RU" sz="1200" b="0" dirty="0"/>
              <a:t> </a:t>
            </a:r>
            <a:r>
              <a:rPr lang="ru-RU" sz="1200" b="0" dirty="0" err="1"/>
              <a:t>кезде</a:t>
            </a:r>
            <a:r>
              <a:rPr lang="ru-RU" sz="1200" b="0" dirty="0"/>
              <a:t> </a:t>
            </a:r>
            <a:r>
              <a:rPr lang="ru-RU" sz="1200" b="0" dirty="0" err="1"/>
              <a:t>қанмен</a:t>
            </a:r>
            <a:r>
              <a:rPr lang="ru-RU" sz="1200" b="0" dirty="0"/>
              <a:t>, оның </a:t>
            </a:r>
            <a:r>
              <a:rPr lang="ru-RU" sz="1200" b="0" dirty="0" err="1"/>
              <a:t>компоненттерімен</a:t>
            </a:r>
            <a:r>
              <a:rPr lang="ru-RU" sz="1200" b="0" dirty="0"/>
              <a:t> және </a:t>
            </a:r>
            <a:r>
              <a:rPr lang="ru-RU" sz="1200" b="0" dirty="0" err="1"/>
              <a:t>препараттармен</a:t>
            </a:r>
            <a:r>
              <a:rPr lang="ru-RU" sz="1200" b="0" dirty="0"/>
              <a:t> </a:t>
            </a:r>
            <a:r>
              <a:rPr lang="ru-RU" sz="1200" b="0" dirty="0" err="1"/>
              <a:t>қамтамасыз</a:t>
            </a:r>
            <a:r>
              <a:rPr lang="ru-RU" sz="1200" b="0" dirty="0"/>
              <a:t> </a:t>
            </a:r>
            <a:r>
              <a:rPr lang="ru-RU" sz="1200" b="0" dirty="0" err="1"/>
              <a:t>ету</a:t>
            </a:r>
            <a:endParaRPr lang="ru-RU" sz="1200" b="0" dirty="0"/>
          </a:p>
          <a:p>
            <a:pPr>
              <a:spcBef>
                <a:spcPts val="300"/>
              </a:spcBef>
            </a:pPr>
            <a:r>
              <a:rPr lang="ru-RU" sz="1200" b="0" dirty="0" err="1"/>
              <a:t>паллиативтік</a:t>
            </a:r>
            <a:r>
              <a:rPr lang="ru-RU" sz="1200" b="0" dirty="0"/>
              <a:t> </a:t>
            </a:r>
            <a:r>
              <a:rPr lang="ru-RU" sz="1200" b="0" dirty="0" err="1"/>
              <a:t>көмек</a:t>
            </a:r>
            <a:r>
              <a:rPr lang="ru-RU" sz="1200" b="0" dirty="0"/>
              <a:t> және </a:t>
            </a:r>
            <a:r>
              <a:rPr lang="ru-RU" sz="1200" b="0" dirty="0" err="1"/>
              <a:t>мейірбикелік</a:t>
            </a:r>
            <a:r>
              <a:rPr lang="ru-RU" sz="1200" b="0" dirty="0"/>
              <a:t> </a:t>
            </a:r>
            <a:r>
              <a:rPr lang="ru-RU" sz="1200" b="0" dirty="0" err="1"/>
              <a:t>көмек</a:t>
            </a:r>
            <a:endParaRPr lang="ru-RU" sz="1200" b="0" dirty="0"/>
          </a:p>
          <a:p>
            <a:pPr>
              <a:spcBef>
                <a:spcPts val="300"/>
              </a:spcBef>
            </a:pPr>
            <a:r>
              <a:rPr lang="ru-RU" sz="1200" b="0" dirty="0" err="1"/>
              <a:t>уақытша</a:t>
            </a:r>
            <a:r>
              <a:rPr lang="ru-RU" sz="1200" b="0" dirty="0"/>
              <a:t> </a:t>
            </a:r>
            <a:r>
              <a:rPr lang="ru-RU" sz="1200" b="0" dirty="0" err="1"/>
              <a:t>еңбекке</a:t>
            </a:r>
            <a:r>
              <a:rPr lang="ru-RU" sz="1200" b="0" dirty="0"/>
              <a:t> </a:t>
            </a:r>
            <a:r>
              <a:rPr lang="ru-RU" sz="1200" b="0" dirty="0" err="1"/>
              <a:t>жарамсыздықты</a:t>
            </a:r>
            <a:r>
              <a:rPr lang="ru-RU" sz="1200" b="0" dirty="0"/>
              <a:t> </a:t>
            </a:r>
            <a:r>
              <a:rPr lang="ru-RU" sz="1200" b="0" dirty="0" err="1"/>
              <a:t>тексеру</a:t>
            </a:r>
            <a:endParaRPr lang="ru-RU" sz="1200" b="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6EAE35-88D1-464E-BCAC-F8B1897F3602}"/>
              </a:ext>
            </a:extLst>
          </p:cNvPr>
          <p:cNvSpPr txBox="1"/>
          <p:nvPr/>
        </p:nvSpPr>
        <p:spPr>
          <a:xfrm>
            <a:off x="1345748" y="4163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стационар </a:t>
            </a:r>
            <a:r>
              <a:rPr lang="ru-RU" sz="1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алмастырушы</a:t>
            </a:r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жағдайларда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C4C9E7-ABD1-4616-BF5A-3F4A8A81C099}"/>
              </a:ext>
            </a:extLst>
          </p:cNvPr>
          <p:cNvSpPr txBox="1"/>
          <p:nvPr/>
        </p:nvSpPr>
        <p:spPr>
          <a:xfrm>
            <a:off x="1591251" y="5965921"/>
            <a:ext cx="47404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100" dirty="0" err="1"/>
              <a:t>Стационарлық</a:t>
            </a:r>
            <a:r>
              <a:rPr lang="ru-RU" sz="1100" dirty="0"/>
              <a:t> </a:t>
            </a:r>
            <a:r>
              <a:rPr lang="ru-RU" sz="1100" dirty="0" err="1"/>
              <a:t>көмек</a:t>
            </a:r>
            <a:r>
              <a:rPr lang="ru-RU" sz="1100" dirty="0"/>
              <a:t> </a:t>
            </a:r>
            <a:r>
              <a:rPr lang="ru-RU" sz="1100" dirty="0" err="1"/>
              <a:t>алған</a:t>
            </a:r>
            <a:r>
              <a:rPr lang="ru-RU" sz="1100" dirty="0"/>
              <a:t> </a:t>
            </a:r>
            <a:r>
              <a:rPr lang="ru-RU" sz="1100" dirty="0" err="1"/>
              <a:t>кезде</a:t>
            </a:r>
            <a:r>
              <a:rPr lang="ru-RU" sz="1100" dirty="0"/>
              <a:t> </a:t>
            </a:r>
            <a:r>
              <a:rPr lang="ru-RU" sz="1100" dirty="0" err="1"/>
              <a:t>тамақтану</a:t>
            </a:r>
            <a:r>
              <a:rPr lang="ru-RU" sz="1100" dirty="0"/>
              <a:t> тек гемодиализ </a:t>
            </a:r>
            <a:r>
              <a:rPr lang="ru-RU" sz="1100" dirty="0" err="1"/>
              <a:t>бойынша</a:t>
            </a:r>
            <a:r>
              <a:rPr lang="ru-RU" sz="1100" dirty="0"/>
              <a:t>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қызметтерді</a:t>
            </a:r>
            <a:r>
              <a:rPr lang="ru-RU" sz="1100" dirty="0"/>
              <a:t>, </a:t>
            </a:r>
            <a:r>
              <a:rPr lang="ru-RU" sz="1100" dirty="0" err="1"/>
              <a:t>туберкулезге</a:t>
            </a:r>
            <a:r>
              <a:rPr lang="ru-RU" sz="1100" dirty="0"/>
              <a:t> қарсы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ұйымдарда</a:t>
            </a:r>
            <a:r>
              <a:rPr lang="ru-RU" sz="1100" dirty="0"/>
              <a:t> және </a:t>
            </a:r>
            <a:r>
              <a:rPr lang="ru-RU" sz="1100" dirty="0" err="1"/>
              <a:t>психикалық</a:t>
            </a:r>
            <a:r>
              <a:rPr lang="ru-RU" sz="1100" dirty="0"/>
              <a:t> </a:t>
            </a:r>
            <a:r>
              <a:rPr lang="ru-RU" sz="1100" dirty="0" err="1"/>
              <a:t>денсаулық</a:t>
            </a:r>
            <a:r>
              <a:rPr lang="ru-RU" sz="1100" dirty="0"/>
              <a:t> </a:t>
            </a:r>
            <a:r>
              <a:rPr lang="ru-RU" sz="1100" dirty="0" err="1"/>
              <a:t>орталықтарында</a:t>
            </a:r>
            <a:r>
              <a:rPr lang="ru-RU" sz="1100" dirty="0"/>
              <a:t>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қызметтерді</a:t>
            </a:r>
            <a:r>
              <a:rPr lang="ru-RU" sz="1100" dirty="0"/>
              <a:t> </a:t>
            </a:r>
            <a:r>
              <a:rPr lang="ru-RU" sz="1100" dirty="0" err="1"/>
              <a:t>алу</a:t>
            </a:r>
            <a:r>
              <a:rPr lang="ru-RU" sz="1100" dirty="0"/>
              <a:t> </a:t>
            </a:r>
            <a:r>
              <a:rPr lang="ru-RU" sz="1100" dirty="0" err="1"/>
              <a:t>кезінде</a:t>
            </a:r>
            <a:r>
              <a:rPr lang="ru-RU" sz="1100" dirty="0"/>
              <a:t> беріледі.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9043FC-C191-4C74-8403-AEBC54396181}"/>
              </a:ext>
            </a:extLst>
          </p:cNvPr>
          <p:cNvSpPr txBox="1"/>
          <p:nvPr/>
        </p:nvSpPr>
        <p:spPr>
          <a:xfrm>
            <a:off x="6884718" y="1195390"/>
            <a:ext cx="5159218" cy="23160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714375"/>
            <a:r>
              <a:rPr lang="ru-RU" b="1" dirty="0" err="1"/>
              <a:t>Мамандандырылған</a:t>
            </a:r>
            <a:r>
              <a:rPr lang="ru-RU" b="1" dirty="0"/>
              <a:t> (</a:t>
            </a:r>
            <a:r>
              <a:rPr lang="ru-RU" b="1" dirty="0" err="1"/>
              <a:t>бейінді</a:t>
            </a:r>
            <a:r>
              <a:rPr lang="ru-RU" b="1" dirty="0"/>
              <a:t>) </a:t>
            </a:r>
            <a:r>
              <a:rPr lang="ru-RU" b="1" dirty="0" err="1"/>
              <a:t>медициналық</a:t>
            </a:r>
            <a:r>
              <a:rPr lang="ru-RU" b="1" dirty="0"/>
              <a:t> </a:t>
            </a:r>
            <a:r>
              <a:rPr lang="ru-RU" b="1" dirty="0" err="1"/>
              <a:t>ұйымдарда</a:t>
            </a:r>
            <a:r>
              <a:rPr lang="ru-RU" b="1" dirty="0"/>
              <a:t> немесе </a:t>
            </a:r>
            <a:r>
              <a:rPr lang="ru-RU" b="1" dirty="0" err="1"/>
              <a:t>бөлімдерде</a:t>
            </a:r>
            <a:r>
              <a:rPr lang="ru-RU" b="1" dirty="0"/>
              <a:t> стационар </a:t>
            </a:r>
            <a:r>
              <a:rPr lang="ru-RU" b="1" dirty="0" err="1"/>
              <a:t>алмастырушы</a:t>
            </a:r>
            <a:r>
              <a:rPr lang="ru-RU" b="1" dirty="0"/>
              <a:t> </a:t>
            </a:r>
            <a:r>
              <a:rPr lang="ru-RU" b="1" dirty="0" err="1"/>
              <a:t>көмек</a:t>
            </a:r>
            <a:r>
              <a:rPr lang="ru-RU" b="1" dirty="0"/>
              <a:t> пациентке </a:t>
            </a:r>
            <a:r>
              <a:rPr lang="ru-RU" b="1" dirty="0" err="1"/>
              <a:t>келесі</a:t>
            </a:r>
            <a:r>
              <a:rPr lang="ru-RU" b="1" dirty="0"/>
              <a:t> </a:t>
            </a:r>
            <a:r>
              <a:rPr lang="ru-RU" b="1" dirty="0" err="1"/>
              <a:t>аурулары</a:t>
            </a:r>
            <a:r>
              <a:rPr lang="ru-RU" b="1" dirty="0"/>
              <a:t> бар </a:t>
            </a:r>
            <a:r>
              <a:rPr lang="ru-RU" b="1" dirty="0" err="1"/>
              <a:t>маманның</a:t>
            </a:r>
            <a:r>
              <a:rPr lang="ru-RU" b="1" dirty="0"/>
              <a:t> </a:t>
            </a:r>
            <a:r>
              <a:rPr lang="ru-RU" b="1" dirty="0" err="1"/>
              <a:t>қорытындысы</a:t>
            </a:r>
            <a:r>
              <a:rPr lang="ru-RU" b="1" dirty="0"/>
              <a:t> </a:t>
            </a:r>
            <a:r>
              <a:rPr lang="ru-RU" b="1" dirty="0" err="1"/>
              <a:t>бойынша</a:t>
            </a:r>
            <a:r>
              <a:rPr lang="ru-RU" b="1" dirty="0"/>
              <a:t> </a:t>
            </a:r>
            <a:r>
              <a:rPr lang="ru-RU" b="1" dirty="0" err="1"/>
              <a:t>көрсетіледі</a:t>
            </a:r>
            <a:r>
              <a:rPr lang="ru-RU" b="1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психикалық</a:t>
            </a:r>
            <a:r>
              <a:rPr lang="ru-RU" dirty="0"/>
              <a:t> және </a:t>
            </a:r>
            <a:r>
              <a:rPr lang="ru-RU" dirty="0" err="1"/>
              <a:t>есірткі</a:t>
            </a:r>
            <a:r>
              <a:rPr lang="ru-RU" dirty="0"/>
              <a:t> </a:t>
            </a:r>
            <a:r>
              <a:rPr lang="ru-RU" dirty="0" err="1"/>
              <a:t>қолданудың</a:t>
            </a:r>
            <a:r>
              <a:rPr lang="ru-RU" dirty="0"/>
              <a:t> </a:t>
            </a:r>
            <a:r>
              <a:rPr lang="ru-RU" dirty="0" err="1"/>
              <a:t>бұзылуы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қатерсіз</a:t>
            </a:r>
            <a:r>
              <a:rPr lang="ru-RU" dirty="0"/>
              <a:t> </a:t>
            </a:r>
            <a:r>
              <a:rPr lang="ru-RU" dirty="0" err="1"/>
              <a:t>ісіктер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инфекциялық</a:t>
            </a:r>
            <a:r>
              <a:rPr lang="ru-RU" dirty="0"/>
              <a:t> және </a:t>
            </a:r>
            <a:r>
              <a:rPr lang="ru-RU" dirty="0" err="1"/>
              <a:t>паразиттік</a:t>
            </a:r>
            <a:r>
              <a:rPr lang="ru-RU" dirty="0"/>
              <a:t> </a:t>
            </a:r>
            <a:r>
              <a:rPr lang="ru-RU" dirty="0" err="1"/>
              <a:t>аурулар</a:t>
            </a:r>
            <a:r>
              <a:rPr lang="ru-RU" dirty="0"/>
              <a:t> (ішек </a:t>
            </a:r>
            <a:r>
              <a:rPr lang="ru-RU" dirty="0" err="1"/>
              <a:t>инфекциясы</a:t>
            </a:r>
            <a:r>
              <a:rPr lang="ru-RU" dirty="0"/>
              <a:t>, </a:t>
            </a:r>
            <a:r>
              <a:rPr lang="ru-RU" dirty="0" err="1"/>
              <a:t>бактериялық</a:t>
            </a:r>
            <a:r>
              <a:rPr lang="ru-RU" dirty="0"/>
              <a:t> </a:t>
            </a:r>
            <a:r>
              <a:rPr lang="ru-RU" dirty="0" err="1"/>
              <a:t>зооноздар</a:t>
            </a:r>
            <a:r>
              <a:rPr lang="ru-RU" dirty="0"/>
              <a:t>, </a:t>
            </a:r>
            <a:r>
              <a:rPr lang="ru-RU" dirty="0" err="1"/>
              <a:t>вакцинамен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алатын </a:t>
            </a:r>
            <a:r>
              <a:rPr lang="ru-RU" dirty="0" err="1"/>
              <a:t>инфекциялар</a:t>
            </a:r>
            <a:r>
              <a:rPr lang="ru-RU" dirty="0"/>
              <a:t>)</a:t>
            </a:r>
          </a:p>
          <a:p>
            <a:r>
              <a:rPr lang="ru-RU" dirty="0"/>
              <a:t>4. </a:t>
            </a:r>
            <a:r>
              <a:rPr lang="ru-RU" dirty="0" err="1"/>
              <a:t>науқасты</a:t>
            </a:r>
            <a:r>
              <a:rPr lang="ru-RU" dirty="0"/>
              <a:t> </a:t>
            </a:r>
            <a:r>
              <a:rPr lang="ru-RU" dirty="0" err="1"/>
              <a:t>оқшаулау</a:t>
            </a:r>
            <a:r>
              <a:rPr lang="ru-RU" dirty="0"/>
              <a:t> және </a:t>
            </a:r>
            <a:r>
              <a:rPr lang="en-US" dirty="0"/>
              <a:t>CD </a:t>
            </a:r>
            <a:r>
              <a:rPr lang="ru-RU" dirty="0" err="1"/>
              <a:t>жағдайлары</a:t>
            </a:r>
            <a:r>
              <a:rPr lang="ru-RU" dirty="0"/>
              <a:t> болған </a:t>
            </a:r>
            <a:r>
              <a:rPr lang="ru-RU" dirty="0" err="1"/>
              <a:t>кезде</a:t>
            </a:r>
            <a:r>
              <a:rPr lang="ru-RU" dirty="0"/>
              <a:t> туберкулез (-)</a:t>
            </a:r>
          </a:p>
          <a:p>
            <a:r>
              <a:rPr lang="ru-RU" dirty="0"/>
              <a:t>5. </a:t>
            </a:r>
            <a:r>
              <a:rPr lang="ru-RU" dirty="0" err="1"/>
              <a:t>тері</a:t>
            </a:r>
            <a:r>
              <a:rPr lang="ru-RU" dirty="0"/>
              <a:t> </a:t>
            </a:r>
            <a:r>
              <a:rPr lang="ru-RU" dirty="0" err="1"/>
              <a:t>астындағы</a:t>
            </a:r>
            <a:r>
              <a:rPr lang="ru-RU" dirty="0"/>
              <a:t> (</a:t>
            </a:r>
            <a:r>
              <a:rPr lang="ru-RU" dirty="0" err="1"/>
              <a:t>жұқпалы</a:t>
            </a:r>
            <a:r>
              <a:rPr lang="ru-RU" dirty="0"/>
              <a:t> </a:t>
            </a:r>
            <a:r>
              <a:rPr lang="ru-RU" dirty="0" err="1"/>
              <a:t>дерматоздар</a:t>
            </a:r>
            <a:r>
              <a:rPr lang="ru-RU" dirty="0"/>
              <a:t>, </a:t>
            </a:r>
            <a:r>
              <a:rPr lang="ru-RU" dirty="0" err="1"/>
              <a:t>инвазиялар</a:t>
            </a:r>
            <a:r>
              <a:rPr lang="ru-RU" dirty="0"/>
              <a:t>) және </a:t>
            </a:r>
            <a:r>
              <a:rPr lang="ru-RU" dirty="0" err="1"/>
              <a:t>венерологиялық</a:t>
            </a:r>
            <a:r>
              <a:rPr lang="ru-RU" dirty="0"/>
              <a:t> </a:t>
            </a:r>
            <a:r>
              <a:rPr lang="ru-RU" dirty="0" err="1"/>
              <a:t>аурулар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C1868-ACE8-43DB-AF96-5E4FE608ECCA}"/>
              </a:ext>
            </a:extLst>
          </p:cNvPr>
          <p:cNvSpPr txBox="1"/>
          <p:nvPr/>
        </p:nvSpPr>
        <p:spPr>
          <a:xfrm>
            <a:off x="6975589" y="3869702"/>
            <a:ext cx="5068346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182563"/>
            <a:r>
              <a:rPr lang="ru-RU" b="1" dirty="0" err="1"/>
              <a:t>Амбулаториядағы</a:t>
            </a:r>
            <a:r>
              <a:rPr lang="ru-RU" b="1" dirty="0"/>
              <a:t> </a:t>
            </a:r>
            <a:r>
              <a:rPr lang="ru-RU" b="1" dirty="0" err="1"/>
              <a:t>күндізгі</a:t>
            </a:r>
            <a:r>
              <a:rPr lang="ru-RU" b="1" dirty="0"/>
              <a:t> </a:t>
            </a:r>
            <a:r>
              <a:rPr lang="ru-RU" b="1" dirty="0" err="1"/>
              <a:t>стационарға</a:t>
            </a:r>
            <a:r>
              <a:rPr lang="ru-RU" b="1" dirty="0"/>
              <a:t> және </a:t>
            </a:r>
            <a:r>
              <a:rPr lang="ru-RU" b="1" dirty="0" err="1"/>
              <a:t>үйдегі</a:t>
            </a:r>
            <a:r>
              <a:rPr lang="ru-RU" b="1" dirty="0"/>
              <a:t> </a:t>
            </a:r>
            <a:r>
              <a:rPr lang="ru-RU" b="1" dirty="0" err="1"/>
              <a:t>стационарға</a:t>
            </a:r>
            <a:r>
              <a:rPr lang="ru-RU" b="1" dirty="0"/>
              <a:t> </a:t>
            </a:r>
            <a:r>
              <a:rPr lang="ru-RU" b="1" dirty="0" err="1"/>
              <a:t>жатқызуға</a:t>
            </a:r>
            <a:r>
              <a:rPr lang="ru-RU" b="1" dirty="0"/>
              <a:t> </a:t>
            </a:r>
            <a:r>
              <a:rPr lang="ru-RU" b="1" dirty="0" err="1"/>
              <a:t>көрсеткіштер</a:t>
            </a:r>
            <a:r>
              <a:rPr lang="ru-RU" b="1" dirty="0"/>
              <a:t>:</a:t>
            </a:r>
            <a:r>
              <a:rPr lang="ru-RU" dirty="0"/>
              <a:t>      </a:t>
            </a:r>
          </a:p>
          <a:p>
            <a:r>
              <a:rPr lang="ru-RU" sz="1100" dirty="0"/>
              <a:t>1) </a:t>
            </a:r>
            <a:r>
              <a:rPr lang="ru-RU" sz="1100" dirty="0" err="1"/>
              <a:t>тәулік</a:t>
            </a:r>
            <a:r>
              <a:rPr lang="ru-RU" sz="1100" dirty="0"/>
              <a:t> </a:t>
            </a:r>
            <a:r>
              <a:rPr lang="ru-RU" sz="1100" dirty="0" err="1"/>
              <a:t>бойы</a:t>
            </a:r>
            <a:r>
              <a:rPr lang="ru-RU" sz="1100" dirty="0"/>
              <a:t>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бақылауды</a:t>
            </a:r>
            <a:r>
              <a:rPr lang="ru-RU" sz="1100" dirty="0"/>
              <a:t> қажет </a:t>
            </a:r>
            <a:r>
              <a:rPr lang="ru-RU" sz="1100" dirty="0" err="1"/>
              <a:t>етпейтін</a:t>
            </a:r>
            <a:r>
              <a:rPr lang="ru-RU" sz="1100" dirty="0"/>
              <a:t> </a:t>
            </a:r>
            <a:r>
              <a:rPr lang="ru-RU" sz="1100" dirty="0" err="1"/>
              <a:t>созылмалы</a:t>
            </a:r>
            <a:r>
              <a:rPr lang="ru-RU" sz="1100" dirty="0"/>
              <a:t> </a:t>
            </a:r>
            <a:r>
              <a:rPr lang="ru-RU" sz="1100" dirty="0" err="1"/>
              <a:t>аурулардың</a:t>
            </a:r>
            <a:r>
              <a:rPr lang="ru-RU" sz="1100" dirty="0"/>
              <a:t> </a:t>
            </a:r>
            <a:r>
              <a:rPr lang="ru-RU" sz="1100" dirty="0" err="1"/>
              <a:t>өршуі</a:t>
            </a:r>
            <a:r>
              <a:rPr lang="ru-RU" sz="1100" dirty="0"/>
              <a:t>;</a:t>
            </a:r>
          </a:p>
          <a:p>
            <a:r>
              <a:rPr lang="ru-RU" sz="1100" dirty="0"/>
              <a:t>2) </a:t>
            </a:r>
            <a:r>
              <a:rPr lang="ru-RU" sz="1100" dirty="0" err="1"/>
              <a:t>динамикалық</a:t>
            </a:r>
            <a:r>
              <a:rPr lang="ru-RU" sz="1100" dirty="0"/>
              <a:t> </a:t>
            </a:r>
            <a:r>
              <a:rPr lang="ru-RU" sz="1100" dirty="0" err="1"/>
              <a:t>байқауға</a:t>
            </a:r>
            <a:r>
              <a:rPr lang="ru-RU" sz="1100" dirty="0"/>
              <a:t> </a:t>
            </a:r>
            <a:r>
              <a:rPr lang="ru-RU" sz="1100" dirty="0" err="1"/>
              <a:t>жататын</a:t>
            </a:r>
            <a:r>
              <a:rPr lang="ru-RU" sz="1100" dirty="0"/>
              <a:t> </a:t>
            </a:r>
            <a:r>
              <a:rPr lang="ru-RU" sz="1100" dirty="0" err="1"/>
              <a:t>созылмалы</a:t>
            </a:r>
            <a:r>
              <a:rPr lang="ru-RU" sz="1100" dirty="0"/>
              <a:t> </a:t>
            </a:r>
            <a:r>
              <a:rPr lang="ru-RU" sz="1100" dirty="0" err="1"/>
              <a:t>аурулары</a:t>
            </a:r>
            <a:r>
              <a:rPr lang="ru-RU" sz="1100" dirty="0"/>
              <a:t> бар </a:t>
            </a:r>
            <a:r>
              <a:rPr lang="ru-RU" sz="1100" dirty="0" err="1"/>
              <a:t>науқастар</a:t>
            </a:r>
            <a:r>
              <a:rPr lang="ru-RU" sz="1100" dirty="0"/>
              <a:t> </a:t>
            </a:r>
            <a:r>
              <a:rPr lang="ru-RU" sz="1100" dirty="0" err="1"/>
              <a:t>тобын</a:t>
            </a:r>
            <a:r>
              <a:rPr lang="ru-RU" sz="1100" dirty="0"/>
              <a:t> </a:t>
            </a:r>
            <a:r>
              <a:rPr lang="ru-RU" sz="1100" dirty="0" err="1"/>
              <a:t>белсенді</a:t>
            </a:r>
            <a:r>
              <a:rPr lang="ru-RU" sz="1100" dirty="0"/>
              <a:t> </a:t>
            </a:r>
            <a:r>
              <a:rPr lang="ru-RU" sz="1100" dirty="0" err="1"/>
              <a:t>жоспарлы</a:t>
            </a:r>
            <a:r>
              <a:rPr lang="ru-RU" sz="1100" dirty="0"/>
              <a:t> </a:t>
            </a:r>
            <a:r>
              <a:rPr lang="ru-RU" sz="1100" dirty="0" err="1"/>
              <a:t>оңалту</a:t>
            </a:r>
            <a:r>
              <a:rPr lang="ru-RU" sz="1100" dirty="0"/>
              <a:t>;</a:t>
            </a:r>
          </a:p>
          <a:p>
            <a:r>
              <a:rPr lang="ru-RU" sz="1100" dirty="0"/>
              <a:t>3)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себептерге</a:t>
            </a:r>
            <a:r>
              <a:rPr lang="ru-RU" sz="1100" dirty="0"/>
              <a:t> </a:t>
            </a:r>
            <a:r>
              <a:rPr lang="ru-RU" sz="1100" dirty="0" err="1"/>
              <a:t>байланысты</a:t>
            </a:r>
            <a:r>
              <a:rPr lang="ru-RU" sz="1100" dirty="0"/>
              <a:t> </a:t>
            </a:r>
            <a:r>
              <a:rPr lang="ru-RU" sz="1100" dirty="0" err="1"/>
              <a:t>стационарлық</a:t>
            </a:r>
            <a:r>
              <a:rPr lang="ru-RU" sz="1100" dirty="0"/>
              <a:t> </a:t>
            </a:r>
            <a:r>
              <a:rPr lang="ru-RU" sz="1100" dirty="0" err="1"/>
              <a:t>емдеу</a:t>
            </a:r>
            <a:r>
              <a:rPr lang="ru-RU" sz="1100" dirty="0"/>
              <a:t> </a:t>
            </a:r>
            <a:r>
              <a:rPr lang="ru-RU" sz="1100" dirty="0" err="1"/>
              <a:t>курсынан</a:t>
            </a:r>
            <a:r>
              <a:rPr lang="ru-RU" sz="1100" dirty="0"/>
              <a:t> кейін </a:t>
            </a:r>
            <a:r>
              <a:rPr lang="ru-RU" sz="1100" dirty="0" err="1"/>
              <a:t>келесі</a:t>
            </a:r>
            <a:r>
              <a:rPr lang="ru-RU" sz="1100" dirty="0"/>
              <a:t> </a:t>
            </a:r>
            <a:r>
              <a:rPr lang="ru-RU" sz="1100" dirty="0" err="1"/>
              <a:t>күні</a:t>
            </a:r>
            <a:r>
              <a:rPr lang="ru-RU" sz="1100" dirty="0"/>
              <a:t> </a:t>
            </a:r>
            <a:r>
              <a:rPr lang="ru-RU" sz="1100" dirty="0" err="1"/>
              <a:t>науқасты</a:t>
            </a:r>
            <a:r>
              <a:rPr lang="ru-RU" sz="1100" dirty="0"/>
              <a:t> </a:t>
            </a:r>
            <a:r>
              <a:rPr lang="ru-RU" sz="1100" dirty="0" err="1"/>
              <a:t>кейінгі</a:t>
            </a:r>
            <a:r>
              <a:rPr lang="ru-RU" sz="1100" dirty="0"/>
              <a:t> </a:t>
            </a:r>
            <a:r>
              <a:rPr lang="ru-RU" sz="1100" dirty="0" err="1"/>
              <a:t>емдеу</a:t>
            </a:r>
            <a:r>
              <a:rPr lang="ru-RU" sz="1100" dirty="0"/>
              <a:t>;</a:t>
            </a:r>
          </a:p>
          <a:p>
            <a:r>
              <a:rPr lang="ru-RU" sz="1100" dirty="0"/>
              <a:t>4) </a:t>
            </a:r>
            <a:r>
              <a:rPr lang="ru-RU" sz="1100" dirty="0" err="1"/>
              <a:t>екінші</a:t>
            </a:r>
            <a:r>
              <a:rPr lang="ru-RU" sz="1100" dirty="0"/>
              <a:t> және </a:t>
            </a:r>
            <a:r>
              <a:rPr lang="ru-RU" sz="1100" dirty="0" err="1"/>
              <a:t>үшінші</a:t>
            </a:r>
            <a:r>
              <a:rPr lang="ru-RU" sz="1100" dirty="0"/>
              <a:t> </a:t>
            </a:r>
            <a:r>
              <a:rPr lang="ru-RU" sz="1100" dirty="0" err="1"/>
              <a:t>кезеңдегі</a:t>
            </a:r>
            <a:r>
              <a:rPr lang="ru-RU" sz="1100" dirty="0"/>
              <a:t> </a:t>
            </a:r>
            <a:r>
              <a:rPr lang="ru-RU" sz="1100" dirty="0" err="1"/>
              <a:t>медициналық</a:t>
            </a:r>
            <a:r>
              <a:rPr lang="ru-RU" sz="1100" dirty="0"/>
              <a:t> </a:t>
            </a:r>
            <a:r>
              <a:rPr lang="ru-RU" sz="1100" dirty="0" err="1"/>
              <a:t>оңалту</a:t>
            </a:r>
            <a:r>
              <a:rPr lang="ru-RU" sz="1100" dirty="0"/>
              <a:t> </a:t>
            </a:r>
            <a:r>
              <a:rPr lang="ru-RU" sz="1100" dirty="0" err="1"/>
              <a:t>курстарын</a:t>
            </a:r>
            <a:r>
              <a:rPr lang="ru-RU" sz="1100" dirty="0"/>
              <a:t> </a:t>
            </a:r>
            <a:r>
              <a:rPr lang="ru-RU" sz="1100" dirty="0" err="1"/>
              <a:t>жүргізу</a:t>
            </a:r>
            <a:r>
              <a:rPr lang="ru-RU" sz="1100" dirty="0"/>
              <a:t>;</a:t>
            </a:r>
          </a:p>
          <a:p>
            <a:r>
              <a:rPr lang="ru-RU" sz="1100" dirty="0"/>
              <a:t>5) </a:t>
            </a:r>
            <a:r>
              <a:rPr lang="ru-RU" sz="1100" dirty="0" err="1"/>
              <a:t>паллиативтік</a:t>
            </a:r>
            <a:r>
              <a:rPr lang="ru-RU" sz="1100" dirty="0"/>
              <a:t> </a:t>
            </a:r>
            <a:r>
              <a:rPr lang="ru-RU" sz="1100" dirty="0" err="1"/>
              <a:t>көмек</a:t>
            </a:r>
            <a:r>
              <a:rPr lang="ru-RU" sz="1100" dirty="0"/>
              <a:t>;</a:t>
            </a:r>
          </a:p>
          <a:p>
            <a:r>
              <a:rPr lang="ru-RU" sz="1100" dirty="0"/>
              <a:t>6) </a:t>
            </a:r>
            <a:r>
              <a:rPr lang="ru-RU" sz="1100" dirty="0" err="1"/>
              <a:t>инфекциялық</a:t>
            </a:r>
            <a:r>
              <a:rPr lang="ru-RU" sz="1100" dirty="0"/>
              <a:t> </a:t>
            </a:r>
            <a:r>
              <a:rPr lang="ru-RU" sz="1100" dirty="0" err="1"/>
              <a:t>асқынулардың</a:t>
            </a:r>
            <a:r>
              <a:rPr lang="ru-RU" sz="1100" dirty="0"/>
              <a:t> жоғары </a:t>
            </a:r>
            <a:r>
              <a:rPr lang="ru-RU" sz="1100" dirty="0" err="1"/>
              <a:t>қаупімен</a:t>
            </a:r>
            <a:r>
              <a:rPr lang="ru-RU" sz="1100" dirty="0"/>
              <a:t> </a:t>
            </a:r>
            <a:r>
              <a:rPr lang="ru-RU" sz="1100" dirty="0" err="1"/>
              <a:t>байланысты</a:t>
            </a:r>
            <a:r>
              <a:rPr lang="ru-RU" sz="1100" dirty="0"/>
              <a:t> және </a:t>
            </a:r>
            <a:r>
              <a:rPr lang="ru-RU" sz="1100" dirty="0" err="1"/>
              <a:t>маусымдық</a:t>
            </a:r>
            <a:r>
              <a:rPr lang="ru-RU" sz="1100" dirty="0"/>
              <a:t> </a:t>
            </a:r>
            <a:r>
              <a:rPr lang="ru-RU" sz="1100" dirty="0" err="1"/>
              <a:t>вирустық</a:t>
            </a:r>
            <a:r>
              <a:rPr lang="ru-RU" sz="1100" dirty="0"/>
              <a:t> </a:t>
            </a:r>
            <a:r>
              <a:rPr lang="ru-RU" sz="1100" dirty="0" err="1"/>
              <a:t>аурулар</a:t>
            </a:r>
            <a:r>
              <a:rPr lang="ru-RU" sz="1100" dirty="0"/>
              <a:t> </a:t>
            </a:r>
            <a:r>
              <a:rPr lang="ru-RU" sz="1100" dirty="0" err="1"/>
              <a:t>кезеңінде</a:t>
            </a:r>
            <a:r>
              <a:rPr lang="ru-RU" sz="1100" dirty="0"/>
              <a:t> </a:t>
            </a:r>
            <a:r>
              <a:rPr lang="ru-RU" sz="1100" dirty="0" err="1"/>
              <a:t>оқшаулануды</a:t>
            </a:r>
            <a:r>
              <a:rPr lang="ru-RU" sz="1100" dirty="0"/>
              <a:t> қажет </a:t>
            </a:r>
            <a:r>
              <a:rPr lang="ru-RU" sz="1100" dirty="0" err="1"/>
              <a:t>ететін</a:t>
            </a:r>
            <a:r>
              <a:rPr lang="ru-RU" sz="1100" dirty="0"/>
              <a:t> </a:t>
            </a:r>
            <a:r>
              <a:rPr lang="ru-RU" sz="1100" dirty="0" err="1"/>
              <a:t>балалардағы</a:t>
            </a:r>
            <a:r>
              <a:rPr lang="ru-RU" sz="1100" dirty="0"/>
              <a:t> </a:t>
            </a:r>
            <a:r>
              <a:rPr lang="ru-RU" sz="1100" dirty="0" err="1"/>
              <a:t>жетім</a:t>
            </a:r>
            <a:r>
              <a:rPr lang="ru-RU" sz="1100" dirty="0"/>
              <a:t> </a:t>
            </a:r>
            <a:r>
              <a:rPr lang="ru-RU" sz="1100" dirty="0" err="1"/>
              <a:t>аурулар</a:t>
            </a:r>
            <a:r>
              <a:rPr lang="ru-RU" sz="1100" dirty="0"/>
              <a:t>, </a:t>
            </a:r>
            <a:r>
              <a:rPr lang="ru-RU" sz="1100" dirty="0" err="1"/>
              <a:t>ферменттерді</a:t>
            </a:r>
            <a:r>
              <a:rPr lang="ru-RU" sz="1100" dirty="0"/>
              <a:t> </a:t>
            </a:r>
            <a:r>
              <a:rPr lang="ru-RU" sz="1100" dirty="0" err="1"/>
              <a:t>тұрақты</a:t>
            </a:r>
            <a:r>
              <a:rPr lang="ru-RU" sz="1100" dirty="0"/>
              <a:t> </a:t>
            </a:r>
            <a:r>
              <a:rPr lang="ru-RU" sz="1100" dirty="0" err="1"/>
              <a:t>алмастыру</a:t>
            </a:r>
            <a:r>
              <a:rPr lang="ru-RU" sz="1100" dirty="0"/>
              <a:t> және </a:t>
            </a:r>
            <a:r>
              <a:rPr lang="ru-RU" sz="1100" dirty="0" err="1"/>
              <a:t>бактерияға</a:t>
            </a:r>
            <a:r>
              <a:rPr lang="ru-RU" sz="1100" dirty="0"/>
              <a:t> қарсы терапия </a:t>
            </a:r>
            <a:r>
              <a:rPr lang="ru-RU" sz="1100" dirty="0" err="1"/>
              <a:t>алу</a:t>
            </a:r>
            <a:r>
              <a:rPr lang="ru-RU" sz="1100" dirty="0"/>
              <a:t> үшін.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4E6EE74-A778-4E42-8D87-9AD2F1D1FACA}"/>
              </a:ext>
            </a:extLst>
          </p:cNvPr>
          <p:cNvSpPr/>
          <p:nvPr/>
        </p:nvSpPr>
        <p:spPr>
          <a:xfrm flipH="1">
            <a:off x="6729985" y="1195391"/>
            <a:ext cx="5313951" cy="250068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48A3ED-4B7F-4441-A7F6-4F9A2507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56" y="1240235"/>
            <a:ext cx="739574" cy="7395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05AE0-DA11-4A8E-8DB0-CECD2FC90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7" y="2962439"/>
            <a:ext cx="131578" cy="13157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A533A0D-5CDC-4A46-BC6B-2CA49343A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57" y="3191562"/>
            <a:ext cx="131578" cy="13157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AF8B9B8-2BE7-4DCF-B9CD-DCC589C1C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81" y="3769400"/>
            <a:ext cx="131578" cy="1315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0EBF366-CE10-4DA6-903D-D98E19779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81" y="3960770"/>
            <a:ext cx="131578" cy="1315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014A91-FA4D-47CA-BE35-C1C99B4D7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7" y="4182861"/>
            <a:ext cx="131578" cy="1315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A30979E-08B9-4DE1-AE6E-15B406F20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6" y="4419761"/>
            <a:ext cx="131578" cy="131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CCB9AA-EEBA-4007-B98B-3D3A30338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81" y="4641852"/>
            <a:ext cx="131578" cy="1315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6D93C83-AAD0-48C1-9F42-4166BD957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6" y="5054782"/>
            <a:ext cx="131578" cy="1315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73D01CE-0E0B-4E17-B79F-6BBEF41CD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81" y="5637574"/>
            <a:ext cx="131578" cy="13157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04F4293-6AA6-430B-B90B-A323CE680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81" y="5861665"/>
            <a:ext cx="131578" cy="13157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424115D-9D48-44AB-AFC6-72D083761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379" y="3802099"/>
            <a:ext cx="504292" cy="504292"/>
          </a:xfrm>
          <a:prstGeom prst="rect">
            <a:avLst/>
          </a:prstGeom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0304C34B-71B3-476D-844C-C8EF6B62D89C}"/>
              </a:ext>
            </a:extLst>
          </p:cNvPr>
          <p:cNvCxnSpPr/>
          <p:nvPr/>
        </p:nvCxnSpPr>
        <p:spPr>
          <a:xfrm>
            <a:off x="7203419" y="4327261"/>
            <a:ext cx="465765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EDFE478-3049-4A3A-A6EA-A9FC117DDD1B}"/>
              </a:ext>
            </a:extLst>
          </p:cNvPr>
          <p:cNvGrpSpPr/>
          <p:nvPr/>
        </p:nvGrpSpPr>
        <p:grpSpPr>
          <a:xfrm>
            <a:off x="949118" y="6037447"/>
            <a:ext cx="690931" cy="611827"/>
            <a:chOff x="925894" y="5955257"/>
            <a:chExt cx="690931" cy="61182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A71DF8E-428D-468A-B4CD-553BAAA3E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4998" y="5955257"/>
              <a:ext cx="611827" cy="611827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E382ADBE-8767-4CBA-BAFF-669764476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894" y="6026456"/>
              <a:ext cx="313660" cy="313660"/>
            </a:xfrm>
            <a:prstGeom prst="rect">
              <a:avLst/>
            </a:prstGeom>
          </p:spPr>
        </p:pic>
      </p:grp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DE0D87B-74F0-4094-9DF1-BD8B318AD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77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BB8BC75-B690-4B3D-8B18-8BEE98186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F20317B-F9F9-48AA-A477-9E059839A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9CA6ED2-DE77-434B-B231-6B7E1446B40F}"/>
              </a:ext>
            </a:extLst>
          </p:cNvPr>
          <p:cNvSpPr/>
          <p:nvPr/>
        </p:nvSpPr>
        <p:spPr>
          <a:xfrm>
            <a:off x="6505303" y="5301456"/>
            <a:ext cx="5511973" cy="133227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41CAAC2-E581-42B3-9162-D993D3AAF945}"/>
              </a:ext>
            </a:extLst>
          </p:cNvPr>
          <p:cNvSpPr/>
          <p:nvPr/>
        </p:nvSpPr>
        <p:spPr>
          <a:xfrm>
            <a:off x="6989810" y="1387176"/>
            <a:ext cx="4802054" cy="714471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17A782-167B-4F10-9BA0-D692A518F10A}"/>
              </a:ext>
            </a:extLst>
          </p:cNvPr>
          <p:cNvSpPr/>
          <p:nvPr/>
        </p:nvSpPr>
        <p:spPr>
          <a:xfrm flipH="1">
            <a:off x="1345746" y="3825982"/>
            <a:ext cx="4750251" cy="1384995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588DFAF-C1A5-441B-BBB8-30EC594C0FDD}"/>
              </a:ext>
            </a:extLst>
          </p:cNvPr>
          <p:cNvSpPr/>
          <p:nvPr/>
        </p:nvSpPr>
        <p:spPr>
          <a:xfrm flipH="1">
            <a:off x="1062831" y="1977448"/>
            <a:ext cx="5033168" cy="1761572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331699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818910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15774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428563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729EBB-BBCE-4323-80C8-174C7700664D}"/>
              </a:ext>
            </a:extLst>
          </p:cNvPr>
          <p:cNvSpPr txBox="1"/>
          <p:nvPr/>
        </p:nvSpPr>
        <p:spPr>
          <a:xfrm>
            <a:off x="1127456" y="1398173"/>
            <a:ext cx="4968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НАУҚАСТАРДЫ ГОСПИТАЛИЗАЦИЯЛАУ БӨЛІМ ПРОФИЛІНЕ БАЙЛАНЫСТЫ ЖҮРГІЗІЛЕДІ (</a:t>
            </a:r>
            <a:r>
              <a:rPr lang="ru-RU" dirty="0" err="1"/>
              <a:t>төсек</a:t>
            </a:r>
            <a:r>
              <a:rPr lang="ru-RU" dirty="0"/>
              <a:t> </a:t>
            </a:r>
            <a:r>
              <a:rPr lang="ru-RU" dirty="0" err="1"/>
              <a:t>орын</a:t>
            </a:r>
            <a:r>
              <a:rPr lang="ru-RU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9C0AD-F387-4F4C-9E7D-44BBFE6851A3}"/>
              </a:ext>
            </a:extLst>
          </p:cNvPr>
          <p:cNvSpPr txBox="1"/>
          <p:nvPr/>
        </p:nvSpPr>
        <p:spPr>
          <a:xfrm>
            <a:off x="1258660" y="82046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МАМАНДАНДЫРЫЛҒАН МЕДИЦИНАЛЫҚ ҚЫЗМЕТ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16D35-2E97-4360-B07F-752745C32CE8}"/>
              </a:ext>
            </a:extLst>
          </p:cNvPr>
          <p:cNvSpPr txBox="1"/>
          <p:nvPr/>
        </p:nvSpPr>
        <p:spPr>
          <a:xfrm>
            <a:off x="1257364" y="416590"/>
            <a:ext cx="6031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стационар </a:t>
            </a:r>
            <a:r>
              <a:rPr lang="ru-RU" sz="1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жағдайында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9C578-4622-462B-89C5-1F5F17CB9A9E}"/>
              </a:ext>
            </a:extLst>
          </p:cNvPr>
          <p:cNvSpPr txBox="1"/>
          <p:nvPr/>
        </p:nvSpPr>
        <p:spPr>
          <a:xfrm>
            <a:off x="328612" y="902502"/>
            <a:ext cx="706551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Стационарлық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Республикасының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даму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2015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29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қыркүйектегі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761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95FD87-6FFC-48AE-BE76-EC9E01F0550D}"/>
              </a:ext>
            </a:extLst>
          </p:cNvPr>
          <p:cNvSpPr txBox="1"/>
          <p:nvPr/>
        </p:nvSpPr>
        <p:spPr>
          <a:xfrm>
            <a:off x="1127456" y="1940012"/>
            <a:ext cx="503316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ЖОСПАРЛЫ ГОСПИТАЛИЗАЦИЯ 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b="0" dirty="0" err="1"/>
              <a:t>зертханалық</a:t>
            </a:r>
            <a:r>
              <a:rPr lang="ru-RU" sz="1200" b="0" dirty="0"/>
              <a:t> және </a:t>
            </a:r>
            <a:r>
              <a:rPr lang="ru-RU" sz="1200" b="0" dirty="0" err="1"/>
              <a:t>аспаптық</a:t>
            </a:r>
            <a:r>
              <a:rPr lang="ru-RU" sz="1200" b="0" dirty="0"/>
              <a:t> </a:t>
            </a:r>
            <a:r>
              <a:rPr lang="ru-RU" sz="1200" b="0" dirty="0" err="1"/>
              <a:t>зерттеулер</a:t>
            </a:r>
            <a:r>
              <a:rPr lang="ru-RU" sz="1200" b="0" dirty="0"/>
              <a:t> болған </a:t>
            </a:r>
            <a:r>
              <a:rPr lang="ru-RU" sz="1200" b="0" dirty="0" err="1"/>
              <a:t>кезде</a:t>
            </a:r>
            <a:r>
              <a:rPr lang="ru-RU" sz="1200" b="0" dirty="0"/>
              <a:t> </a:t>
            </a:r>
            <a:r>
              <a:rPr lang="ru-RU" sz="1200" b="0" dirty="0" err="1"/>
              <a:t>учаскелік</a:t>
            </a:r>
            <a:r>
              <a:rPr lang="ru-RU" sz="1200" b="0" dirty="0"/>
              <a:t> </a:t>
            </a:r>
            <a:r>
              <a:rPr lang="ru-RU" sz="1200" b="0" dirty="0" err="1"/>
              <a:t>дәрігердің</a:t>
            </a:r>
            <a:r>
              <a:rPr lang="ru-RU" sz="1200" b="0" dirty="0"/>
              <a:t> / </a:t>
            </a:r>
            <a:r>
              <a:rPr lang="ru-RU" sz="1200" b="0" dirty="0" err="1"/>
              <a:t>мамандандырылған</a:t>
            </a:r>
            <a:r>
              <a:rPr lang="ru-RU" sz="1200" b="0" dirty="0"/>
              <a:t> </a:t>
            </a:r>
            <a:r>
              <a:rPr lang="ru-RU" sz="1200" b="0" dirty="0" err="1"/>
              <a:t>маманның</a:t>
            </a:r>
            <a:r>
              <a:rPr lang="ru-RU" sz="1200" b="0" dirty="0"/>
              <a:t> </a:t>
            </a:r>
            <a:r>
              <a:rPr lang="ru-RU" sz="1200" b="0" dirty="0" err="1"/>
              <a:t>жолдамасы</a:t>
            </a:r>
            <a:r>
              <a:rPr lang="ru-RU" sz="1200" b="0" dirty="0"/>
              <a:t> </a:t>
            </a:r>
            <a:r>
              <a:rPr lang="ru-RU" sz="1200" b="0" dirty="0" err="1"/>
              <a:t>бойынша</a:t>
            </a:r>
            <a:endParaRPr lang="ru-RU" sz="1200" b="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b="0" dirty="0"/>
              <a:t>«Госпитализация </a:t>
            </a:r>
            <a:r>
              <a:rPr lang="ru-RU" sz="1200" b="0" dirty="0" err="1"/>
              <a:t>бюросы</a:t>
            </a:r>
            <a:r>
              <a:rPr lang="ru-RU" sz="1200" b="0" dirty="0"/>
              <a:t>» порталы арқылы немесе </a:t>
            </a:r>
            <a:r>
              <a:rPr lang="ru-RU" sz="1200" b="0" dirty="0" err="1"/>
              <a:t>емхананың</a:t>
            </a:r>
            <a:r>
              <a:rPr lang="ru-RU" sz="1200" b="0" dirty="0"/>
              <a:t> бірінші </a:t>
            </a:r>
            <a:r>
              <a:rPr lang="ru-RU" sz="1200" b="0" dirty="0" err="1"/>
              <a:t>басшысының</a:t>
            </a:r>
            <a:r>
              <a:rPr lang="ru-RU" sz="1200" b="0" dirty="0"/>
              <a:t> </a:t>
            </a:r>
            <a:r>
              <a:rPr lang="ru-RU" sz="1200" b="0" dirty="0" err="1"/>
              <a:t>шешімі</a:t>
            </a:r>
            <a:r>
              <a:rPr lang="ru-RU" sz="1200" b="0" dirty="0"/>
              <a:t> </a:t>
            </a:r>
            <a:r>
              <a:rPr lang="ru-RU" sz="1200" b="0" dirty="0" err="1"/>
              <a:t>бойынша</a:t>
            </a:r>
            <a:endParaRPr lang="ru-RU" sz="1200" b="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b="0" dirty="0" err="1"/>
              <a:t>жедел</a:t>
            </a:r>
            <a:r>
              <a:rPr lang="ru-RU" sz="1200" b="0" dirty="0"/>
              <a:t> </a:t>
            </a:r>
            <a:r>
              <a:rPr lang="ru-RU" sz="1200" b="0" dirty="0" err="1"/>
              <a:t>жәрдемге</a:t>
            </a:r>
            <a:r>
              <a:rPr lang="ru-RU" sz="1200" b="0" dirty="0"/>
              <a:t> </a:t>
            </a:r>
            <a:r>
              <a:rPr lang="ru-RU" sz="1200" b="0" dirty="0" err="1"/>
              <a:t>хабарласқан</a:t>
            </a:r>
            <a:r>
              <a:rPr lang="ru-RU" sz="1200" b="0" dirty="0"/>
              <a:t> </a:t>
            </a:r>
            <a:r>
              <a:rPr lang="ru-RU" sz="1200" b="0" dirty="0" err="1"/>
              <a:t>сәттен</a:t>
            </a:r>
            <a:r>
              <a:rPr lang="ru-RU" sz="1200" b="0" dirty="0"/>
              <a:t> </a:t>
            </a:r>
            <a:r>
              <a:rPr lang="ru-RU" sz="1200" b="0" dirty="0" err="1"/>
              <a:t>бастап</a:t>
            </a:r>
            <a:r>
              <a:rPr lang="ru-RU" sz="1200" b="0" dirty="0"/>
              <a:t> 60 минут </a:t>
            </a:r>
            <a:r>
              <a:rPr lang="ru-RU" sz="1200" b="0" dirty="0" err="1"/>
              <a:t>ішінде</a:t>
            </a:r>
            <a:endParaRPr lang="ru-RU" sz="1200" b="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200" b="0" dirty="0" err="1"/>
              <a:t>егер</a:t>
            </a:r>
            <a:r>
              <a:rPr lang="ru-RU" sz="1200" b="0" dirty="0"/>
              <a:t> </a:t>
            </a:r>
            <a:r>
              <a:rPr lang="ru-RU" sz="1200" b="0" dirty="0" err="1"/>
              <a:t>жеткізілген</a:t>
            </a:r>
            <a:r>
              <a:rPr lang="ru-RU" sz="1200" b="0" dirty="0"/>
              <a:t> </a:t>
            </a:r>
            <a:r>
              <a:rPr lang="ru-RU" sz="1200" b="0" dirty="0" err="1"/>
              <a:t>күннен</a:t>
            </a:r>
            <a:r>
              <a:rPr lang="ru-RU" sz="1200" b="0" dirty="0"/>
              <a:t> </a:t>
            </a:r>
            <a:r>
              <a:rPr lang="ru-RU" sz="1200" b="0" dirty="0" err="1"/>
              <a:t>бастап</a:t>
            </a:r>
            <a:r>
              <a:rPr lang="ru-RU" sz="1200" b="0" dirty="0"/>
              <a:t> 5 </a:t>
            </a:r>
            <a:r>
              <a:rPr lang="ru-RU" sz="1200" b="0" dirty="0" err="1"/>
              <a:t>күннен</a:t>
            </a:r>
            <a:r>
              <a:rPr lang="ru-RU" sz="1200" b="0" dirty="0"/>
              <a:t> </a:t>
            </a:r>
            <a:r>
              <a:rPr lang="ru-RU" sz="1200" b="0" dirty="0" err="1"/>
              <a:t>кешіктірмей</a:t>
            </a:r>
            <a:r>
              <a:rPr lang="ru-RU" sz="1200" b="0" dirty="0"/>
              <a:t> </a:t>
            </a:r>
            <a:r>
              <a:rPr lang="en-US" sz="1200" b="0" dirty="0"/>
              <a:t>COVID-19 </a:t>
            </a:r>
            <a:r>
              <a:rPr lang="ru-RU" sz="1200" b="0" dirty="0"/>
              <a:t>ПТР </a:t>
            </a:r>
            <a:r>
              <a:rPr lang="ru-RU" sz="1200" b="0" dirty="0" err="1"/>
              <a:t>тестінің</a:t>
            </a:r>
            <a:r>
              <a:rPr lang="ru-RU" sz="1200" b="0" dirty="0"/>
              <a:t> </a:t>
            </a:r>
            <a:r>
              <a:rPr lang="ru-RU" sz="1200" b="0" dirty="0" err="1"/>
              <a:t>нәтижелері</a:t>
            </a:r>
            <a:r>
              <a:rPr lang="ru-RU" sz="1200" b="0" dirty="0"/>
              <a:t> болса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1AC50-802D-450A-9464-E0FFF9718701}"/>
              </a:ext>
            </a:extLst>
          </p:cNvPr>
          <p:cNvSpPr txBox="1"/>
          <p:nvPr/>
        </p:nvSpPr>
        <p:spPr>
          <a:xfrm>
            <a:off x="1449598" y="3809108"/>
            <a:ext cx="46464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357188"/>
            <a:r>
              <a:rPr lang="ru-RU" dirty="0">
                <a:solidFill>
                  <a:srgbClr val="C00000"/>
                </a:solidFill>
              </a:rPr>
              <a:t>ЖЕДЕЛ (ЭКСТРЕННАЯ) ГОСПИТАЛИЗАЦИЯ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 err="1"/>
              <a:t>бағыттың</a:t>
            </a:r>
            <a:r>
              <a:rPr lang="ru-RU" b="0" dirty="0"/>
              <a:t> </a:t>
            </a:r>
            <a:r>
              <a:rPr lang="ru-RU" b="0" dirty="0" err="1"/>
              <a:t>болуына</a:t>
            </a:r>
            <a:r>
              <a:rPr lang="ru-RU" b="0" dirty="0"/>
              <a:t> </a:t>
            </a:r>
            <a:r>
              <a:rPr lang="ru-RU" b="0" dirty="0" err="1"/>
              <a:t>қарамастан</a:t>
            </a:r>
            <a:endParaRPr lang="ru-RU" b="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 err="1"/>
              <a:t>Жедел</a:t>
            </a:r>
            <a:r>
              <a:rPr lang="ru-RU" b="0" dirty="0"/>
              <a:t> </a:t>
            </a:r>
            <a:r>
              <a:rPr lang="ru-RU" b="0" dirty="0" err="1"/>
              <a:t>ауруханаларға</a:t>
            </a:r>
            <a:r>
              <a:rPr lang="ru-RU" b="0" dirty="0"/>
              <a:t> </a:t>
            </a:r>
            <a:r>
              <a:rPr lang="ru-RU" b="0" dirty="0" err="1"/>
              <a:t>тәулік</a:t>
            </a:r>
            <a:r>
              <a:rPr lang="ru-RU" b="0" dirty="0"/>
              <a:t> </a:t>
            </a:r>
            <a:r>
              <a:rPr lang="ru-RU" b="0" dirty="0" err="1"/>
              <a:t>бойы</a:t>
            </a:r>
            <a:endParaRPr lang="ru-RU" b="0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b="0" dirty="0" err="1"/>
              <a:t>Қабылдау</a:t>
            </a:r>
            <a:r>
              <a:rPr lang="ru-RU" b="0" dirty="0"/>
              <a:t> </a:t>
            </a:r>
            <a:r>
              <a:rPr lang="ru-RU" b="0" dirty="0" err="1"/>
              <a:t>кезінде</a:t>
            </a:r>
            <a:r>
              <a:rPr lang="ru-RU" b="0" dirty="0"/>
              <a:t> </a:t>
            </a:r>
            <a:r>
              <a:rPr lang="ru-RU" b="0" dirty="0" err="1"/>
              <a:t>коронавирустық</a:t>
            </a:r>
            <a:r>
              <a:rPr lang="ru-RU" b="0" dirty="0"/>
              <a:t> </a:t>
            </a:r>
            <a:r>
              <a:rPr lang="ru-RU" b="0" dirty="0" err="1"/>
              <a:t>инфекцияға</a:t>
            </a:r>
            <a:r>
              <a:rPr lang="ru-RU" b="0" dirty="0"/>
              <a:t> экспресс-</a:t>
            </a:r>
            <a:r>
              <a:rPr lang="ru-RU" b="0" dirty="0" err="1"/>
              <a:t>тестілеуге</a:t>
            </a:r>
            <a:r>
              <a:rPr lang="ru-RU" b="0" dirty="0"/>
              <a:t> </a:t>
            </a:r>
            <a:r>
              <a:rPr lang="ru-RU" b="0" dirty="0" err="1"/>
              <a:t>талдау</a:t>
            </a:r>
            <a:r>
              <a:rPr lang="ru-RU" b="0" dirty="0"/>
              <a:t> жасалады, </a:t>
            </a:r>
            <a:r>
              <a:rPr lang="ru-RU" b="0" dirty="0" err="1"/>
              <a:t>егер</a:t>
            </a:r>
            <a:r>
              <a:rPr lang="ru-RU" b="0" dirty="0"/>
              <a:t> </a:t>
            </a:r>
            <a:r>
              <a:rPr lang="ru-RU" b="0" dirty="0" err="1"/>
              <a:t>нәтиже</a:t>
            </a:r>
            <a:r>
              <a:rPr lang="ru-RU" b="0" dirty="0"/>
              <a:t> </a:t>
            </a:r>
            <a:r>
              <a:rPr lang="ru-RU" b="0" dirty="0" err="1"/>
              <a:t>оң</a:t>
            </a:r>
            <a:r>
              <a:rPr lang="ru-RU" b="0" dirty="0"/>
              <a:t> болса, ПТР-</a:t>
            </a:r>
            <a:r>
              <a:rPr lang="en-US" b="0" dirty="0"/>
              <a:t>COVID-19 </a:t>
            </a:r>
            <a:r>
              <a:rPr lang="ru-RU" b="0" dirty="0" err="1"/>
              <a:t>сынағы</a:t>
            </a:r>
            <a:r>
              <a:rPr lang="ru-RU" b="0" dirty="0"/>
              <a:t> </a:t>
            </a:r>
            <a:r>
              <a:rPr lang="ru-RU" b="0" dirty="0" err="1"/>
              <a:t>жүргізіледі</a:t>
            </a:r>
            <a:r>
              <a:rPr lang="ru-RU" b="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5C6F31-7F56-4663-BDF4-9283615B2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42" y="3841968"/>
            <a:ext cx="216810" cy="21681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AB69A96-23F5-4BE7-8CA3-FC0A24A636C6}"/>
              </a:ext>
            </a:extLst>
          </p:cNvPr>
          <p:cNvSpPr txBox="1"/>
          <p:nvPr/>
        </p:nvSpPr>
        <p:spPr>
          <a:xfrm>
            <a:off x="1645547" y="5547806"/>
            <a:ext cx="4573342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емдеу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басқармасы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халықтың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қорғалмаған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сегменттерінен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емделушілерді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(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балалар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жүкті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әйелдер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ҰОС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ардагерлері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мүгедектер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көп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балалы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аналар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зейнеткерлер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маңызды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аурулары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бар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науқастар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ауруханаға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жатқызу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көлемін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дербес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шеше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алады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. :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зерттеу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институттары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ғылыми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орталықтар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- 15%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COVID19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пандемия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кезеңінде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50%),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басқа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емханалар</a:t>
            </a:r>
            <a:r>
              <a:rPr lang="ru-RU" sz="11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- 10% 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</a:t>
            </a:r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COVID19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пандемиясы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1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кезінде</a:t>
            </a:r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30%)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D09FC3-7590-44EB-9048-C8FA04A5C251}"/>
              </a:ext>
            </a:extLst>
          </p:cNvPr>
          <p:cNvSpPr txBox="1"/>
          <p:nvPr/>
        </p:nvSpPr>
        <p:spPr>
          <a:xfrm>
            <a:off x="7021248" y="2409051"/>
            <a:ext cx="4770616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200" b="0" dirty="0"/>
              <a:t>Жеке </a:t>
            </a:r>
            <a:r>
              <a:rPr lang="ru-RU" sz="1200" b="0" dirty="0" err="1"/>
              <a:t>күтімді</a:t>
            </a:r>
            <a:r>
              <a:rPr lang="ru-RU" sz="1200" b="0" dirty="0"/>
              <a:t> қажет </a:t>
            </a:r>
            <a:r>
              <a:rPr lang="ru-RU" sz="1200" b="0" dirty="0" err="1"/>
              <a:t>ететін</a:t>
            </a:r>
            <a:r>
              <a:rPr lang="ru-RU" sz="1200" b="0" dirty="0"/>
              <a:t> 5 </a:t>
            </a:r>
            <a:r>
              <a:rPr lang="ru-RU" sz="1200" b="0" dirty="0" err="1"/>
              <a:t>жасқа</a:t>
            </a:r>
            <a:r>
              <a:rPr lang="ru-RU" sz="1200" b="0" dirty="0"/>
              <a:t> </a:t>
            </a:r>
            <a:r>
              <a:rPr lang="ru-RU" sz="1200" b="0" dirty="0" err="1"/>
              <a:t>дейінгі</a:t>
            </a:r>
            <a:r>
              <a:rPr lang="ru-RU" sz="1200" b="0" dirty="0"/>
              <a:t> </a:t>
            </a:r>
            <a:r>
              <a:rPr lang="ru-RU" sz="1200" b="0" dirty="0" err="1"/>
              <a:t>балалар</a:t>
            </a:r>
            <a:r>
              <a:rPr lang="ru-RU" sz="1200" b="0" dirty="0"/>
              <a:t> </a:t>
            </a:r>
            <a:r>
              <a:rPr lang="ru-RU" sz="1200" b="0" dirty="0" err="1"/>
              <a:t>ауруханада</a:t>
            </a:r>
            <a:r>
              <a:rPr lang="ru-RU" sz="1200" b="0" dirty="0"/>
              <a:t> </a:t>
            </a:r>
            <a:r>
              <a:rPr lang="ru-RU" sz="1200" b="0" dirty="0" err="1"/>
              <a:t>емделеді</a:t>
            </a:r>
            <a:r>
              <a:rPr lang="ru-RU" sz="1200" b="0" dirty="0"/>
              <a:t>, </a:t>
            </a:r>
            <a:r>
              <a:rPr lang="ru-RU" sz="1200" b="0" dirty="0" err="1"/>
              <a:t>анасы</a:t>
            </a:r>
            <a:r>
              <a:rPr lang="ru-RU" sz="1200" b="0" dirty="0"/>
              <a:t> немесе </a:t>
            </a:r>
            <a:r>
              <a:rPr lang="ru-RU" sz="1200" b="0" dirty="0" err="1"/>
              <a:t>жатын</a:t>
            </a:r>
            <a:r>
              <a:rPr lang="ru-RU" sz="1200" b="0" dirty="0"/>
              <a:t> орны бар </a:t>
            </a:r>
            <a:r>
              <a:rPr lang="ru-RU" sz="1200" b="0" dirty="0" err="1"/>
              <a:t>басқа</a:t>
            </a:r>
            <a:r>
              <a:rPr lang="ru-RU" sz="1200" b="0" dirty="0"/>
              <a:t> </a:t>
            </a:r>
            <a:r>
              <a:rPr lang="ru-RU" sz="1200" b="0" dirty="0" err="1"/>
              <a:t>адамдармен</a:t>
            </a:r>
            <a:r>
              <a:rPr lang="ru-RU" sz="1200" b="0" dirty="0"/>
              <a:t> </a:t>
            </a:r>
            <a:r>
              <a:rPr lang="ru-RU" sz="1200" b="0" dirty="0" err="1"/>
              <a:t>тегін</a:t>
            </a:r>
            <a:r>
              <a:rPr lang="ru-RU" sz="1200" b="0" dirty="0"/>
              <a:t>.</a:t>
            </a:r>
          </a:p>
          <a:p>
            <a:pPr>
              <a:spcBef>
                <a:spcPts val="300"/>
              </a:spcBef>
            </a:pPr>
            <a:r>
              <a:rPr lang="ru-RU" sz="1200" b="0" dirty="0"/>
              <a:t>Бір </a:t>
            </a:r>
            <a:r>
              <a:rPr lang="ru-RU" sz="1200" b="0" dirty="0" err="1"/>
              <a:t>жасқа</a:t>
            </a:r>
            <a:r>
              <a:rPr lang="ru-RU" sz="1200" b="0" dirty="0"/>
              <a:t> </a:t>
            </a:r>
            <a:r>
              <a:rPr lang="ru-RU" sz="1200" b="0" dirty="0" err="1"/>
              <a:t>дейінгі</a:t>
            </a:r>
            <a:r>
              <a:rPr lang="ru-RU" sz="1200" b="0" dirty="0"/>
              <a:t> </a:t>
            </a:r>
            <a:r>
              <a:rPr lang="ru-RU" sz="1200" b="0" dirty="0" err="1"/>
              <a:t>баланың</a:t>
            </a:r>
            <a:r>
              <a:rPr lang="ru-RU" sz="1200" b="0" dirty="0"/>
              <a:t> </a:t>
            </a:r>
            <a:r>
              <a:rPr lang="ru-RU" sz="1200" b="0" dirty="0" err="1"/>
              <a:t>емізетін</a:t>
            </a:r>
            <a:r>
              <a:rPr lang="ru-RU" sz="1200" b="0" dirty="0"/>
              <a:t> </a:t>
            </a:r>
            <a:r>
              <a:rPr lang="ru-RU" sz="1200" b="0" dirty="0" err="1"/>
              <a:t>анасы</a:t>
            </a:r>
            <a:r>
              <a:rPr lang="ru-RU" sz="1200" b="0" dirty="0"/>
              <a:t> </a:t>
            </a:r>
            <a:r>
              <a:rPr lang="ru-RU" sz="1200" b="0" dirty="0" err="1"/>
              <a:t>ауруханада</a:t>
            </a:r>
            <a:r>
              <a:rPr lang="ru-RU" sz="1200" b="0" dirty="0"/>
              <a:t> болған </a:t>
            </a:r>
            <a:r>
              <a:rPr lang="ru-RU" sz="1200" b="0" dirty="0" err="1"/>
              <a:t>барлық</a:t>
            </a:r>
            <a:r>
              <a:rPr lang="ru-RU" sz="1200" b="0" dirty="0"/>
              <a:t> </a:t>
            </a:r>
            <a:r>
              <a:rPr lang="ru-RU" sz="1200" b="0" dirty="0" err="1"/>
              <a:t>уақыт</a:t>
            </a:r>
            <a:r>
              <a:rPr lang="ru-RU" sz="1200" b="0" dirty="0"/>
              <a:t> </a:t>
            </a:r>
            <a:r>
              <a:rPr lang="ru-RU" sz="1200" b="0" dirty="0" err="1"/>
              <a:t>бойы</a:t>
            </a:r>
            <a:r>
              <a:rPr lang="ru-RU" sz="1200" b="0" dirty="0"/>
              <a:t> </a:t>
            </a:r>
            <a:r>
              <a:rPr lang="ru-RU" sz="1200" b="0" dirty="0" err="1"/>
              <a:t>тегін</a:t>
            </a:r>
            <a:r>
              <a:rPr lang="ru-RU" sz="1200" b="0" dirty="0"/>
              <a:t> </a:t>
            </a:r>
            <a:r>
              <a:rPr lang="ru-RU" sz="1200" b="0" dirty="0" err="1"/>
              <a:t>тамақпен</a:t>
            </a:r>
            <a:r>
              <a:rPr lang="ru-RU" sz="1200" b="0" dirty="0"/>
              <a:t> </a:t>
            </a:r>
            <a:r>
              <a:rPr lang="ru-RU" sz="1200" b="0" dirty="0" err="1"/>
              <a:t>қамтамасыз</a:t>
            </a:r>
            <a:r>
              <a:rPr lang="ru-RU" sz="1200" b="0" dirty="0"/>
              <a:t> </a:t>
            </a:r>
            <a:r>
              <a:rPr lang="ru-RU" sz="1200" b="0" dirty="0" err="1"/>
              <a:t>етіледі</a:t>
            </a:r>
            <a:endParaRPr lang="ru-RU" sz="1200" b="0" dirty="0"/>
          </a:p>
          <a:p>
            <a:pPr>
              <a:spcBef>
                <a:spcPts val="300"/>
              </a:spcBef>
            </a:pPr>
            <a:r>
              <a:rPr lang="ru-RU" sz="1200" b="0" dirty="0"/>
              <a:t>3 </a:t>
            </a:r>
            <a:r>
              <a:rPr lang="ru-RU" sz="1200" b="0" dirty="0" err="1"/>
              <a:t>жасқа</a:t>
            </a:r>
            <a:r>
              <a:rPr lang="ru-RU" sz="1200" b="0" dirty="0"/>
              <a:t> </a:t>
            </a:r>
            <a:r>
              <a:rPr lang="ru-RU" sz="1200" b="0" dirty="0" err="1"/>
              <a:t>дейінгі</a:t>
            </a:r>
            <a:r>
              <a:rPr lang="ru-RU" sz="1200" b="0" dirty="0"/>
              <a:t> </a:t>
            </a:r>
            <a:r>
              <a:rPr lang="ru-RU" sz="1200" b="0" dirty="0" err="1"/>
              <a:t>балаларды</a:t>
            </a:r>
            <a:r>
              <a:rPr lang="ru-RU" sz="1200" b="0" dirty="0"/>
              <a:t> немесе </a:t>
            </a:r>
            <a:r>
              <a:rPr lang="ru-RU" sz="1200" b="0" dirty="0" err="1"/>
              <a:t>ауыр</a:t>
            </a:r>
            <a:r>
              <a:rPr lang="ru-RU" sz="1200" b="0" dirty="0"/>
              <a:t> </a:t>
            </a:r>
            <a:r>
              <a:rPr lang="ru-RU" sz="1200" b="0" dirty="0" err="1"/>
              <a:t>жағдайдағы</a:t>
            </a:r>
            <a:r>
              <a:rPr lang="ru-RU" sz="1200" b="0" dirty="0"/>
              <a:t> үлкен </a:t>
            </a:r>
            <a:r>
              <a:rPr lang="ru-RU" sz="1200" b="0" dirty="0" err="1"/>
              <a:t>балаларға</a:t>
            </a:r>
            <a:r>
              <a:rPr lang="ru-RU" sz="1200" b="0" dirty="0"/>
              <a:t> </a:t>
            </a:r>
            <a:r>
              <a:rPr lang="ru-RU" sz="1200" b="0" dirty="0" err="1"/>
              <a:t>күтім</a:t>
            </a:r>
            <a:r>
              <a:rPr lang="ru-RU" sz="1200" b="0" dirty="0"/>
              <a:t> </a:t>
            </a:r>
            <a:r>
              <a:rPr lang="ru-RU" sz="1200" b="0" dirty="0" err="1"/>
              <a:t>жасайтындар</a:t>
            </a:r>
            <a:r>
              <a:rPr lang="ru-RU" sz="1200" b="0" dirty="0"/>
              <a:t> </a:t>
            </a:r>
            <a:r>
              <a:rPr lang="ru-RU" sz="1200" b="0" dirty="0" err="1"/>
              <a:t>ауруханадан</a:t>
            </a:r>
            <a:r>
              <a:rPr lang="ru-RU" sz="1200" b="0" dirty="0"/>
              <a:t> </a:t>
            </a:r>
            <a:r>
              <a:rPr lang="ru-RU" sz="1200" b="0" dirty="0" err="1"/>
              <a:t>шыққаннан</a:t>
            </a:r>
            <a:r>
              <a:rPr lang="ru-RU" sz="1200" b="0" dirty="0"/>
              <a:t> кейін еңбек </a:t>
            </a:r>
            <a:r>
              <a:rPr lang="ru-RU" sz="1200" b="0" dirty="0" err="1"/>
              <a:t>демалысын</a:t>
            </a:r>
            <a:r>
              <a:rPr lang="ru-RU" sz="1200" b="0" dirty="0"/>
              <a:t> </a:t>
            </a:r>
            <a:r>
              <a:rPr lang="ru-RU" sz="1200" b="0" dirty="0" err="1"/>
              <a:t>алады</a:t>
            </a:r>
            <a:endParaRPr lang="ru-RU" sz="1200" b="0" u="sng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52B08B-4214-4F26-ADB6-9E29BC1B09F4}"/>
              </a:ext>
            </a:extLst>
          </p:cNvPr>
          <p:cNvSpPr txBox="1"/>
          <p:nvPr/>
        </p:nvSpPr>
        <p:spPr>
          <a:xfrm>
            <a:off x="7441748" y="4265478"/>
            <a:ext cx="4267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dirty="0" err="1"/>
              <a:t>Қабылдау</a:t>
            </a:r>
            <a:r>
              <a:rPr lang="ru-RU" sz="1200" dirty="0"/>
              <a:t> </a:t>
            </a:r>
            <a:r>
              <a:rPr lang="ru-RU" sz="1200" dirty="0" err="1"/>
              <a:t>сәтінен</a:t>
            </a:r>
            <a:r>
              <a:rPr lang="ru-RU" sz="1200" dirty="0"/>
              <a:t> </a:t>
            </a:r>
            <a:r>
              <a:rPr lang="ru-RU" sz="1200" dirty="0" err="1"/>
              <a:t>бастап</a:t>
            </a:r>
            <a:r>
              <a:rPr lang="ru-RU" sz="1200" dirty="0"/>
              <a:t> </a:t>
            </a:r>
            <a:r>
              <a:rPr lang="ru-RU" sz="1200" b="0" dirty="0" err="1"/>
              <a:t>емдік</a:t>
            </a:r>
            <a:r>
              <a:rPr lang="ru-RU" sz="1200" b="0" dirty="0"/>
              <a:t> -</a:t>
            </a:r>
            <a:r>
              <a:rPr lang="ru-RU" sz="1200" b="0" dirty="0" err="1"/>
              <a:t>диагностикалық</a:t>
            </a:r>
            <a:r>
              <a:rPr lang="ru-RU" sz="1200" b="0" dirty="0"/>
              <a:t> </a:t>
            </a:r>
            <a:r>
              <a:rPr lang="ru-RU" sz="1200" b="0" dirty="0" err="1"/>
              <a:t>шаралар</a:t>
            </a:r>
            <a:r>
              <a:rPr lang="ru-RU" sz="1200" b="0" dirty="0"/>
              <a:t>, </a:t>
            </a:r>
            <a:r>
              <a:rPr lang="ru-RU" sz="1200" b="0" dirty="0" err="1"/>
              <a:t>дәрі</a:t>
            </a:r>
            <a:r>
              <a:rPr lang="ru-RU" sz="1200" b="0" dirty="0"/>
              <a:t> -</a:t>
            </a:r>
            <a:r>
              <a:rPr lang="ru-RU" sz="1200" b="0" dirty="0" err="1"/>
              <a:t>дәрмекпен</a:t>
            </a:r>
            <a:r>
              <a:rPr lang="ru-RU" sz="1200" b="0" dirty="0"/>
              <a:t> </a:t>
            </a:r>
            <a:r>
              <a:rPr lang="ru-RU" sz="1200" b="0" dirty="0" err="1"/>
              <a:t>қамтамасыз</a:t>
            </a:r>
            <a:r>
              <a:rPr lang="ru-RU" sz="1200" b="0" dirty="0"/>
              <a:t> </a:t>
            </a:r>
            <a:r>
              <a:rPr lang="ru-RU" sz="1200" b="0" dirty="0" err="1"/>
              <a:t>ету</a:t>
            </a:r>
            <a:r>
              <a:rPr lang="ru-RU" sz="1200" b="0" dirty="0"/>
              <a:t>, </a:t>
            </a:r>
            <a:r>
              <a:rPr lang="ru-RU" sz="1200" b="0" dirty="0" err="1"/>
              <a:t>тамақтану</a:t>
            </a:r>
            <a:r>
              <a:rPr lang="ru-RU" sz="1200" b="0" dirty="0"/>
              <a:t> және </a:t>
            </a:r>
            <a:r>
              <a:rPr lang="ru-RU" sz="1200" b="0" dirty="0" err="1"/>
              <a:t>науқасқа</a:t>
            </a:r>
            <a:r>
              <a:rPr lang="ru-RU" sz="1200" b="0" dirty="0"/>
              <a:t> </a:t>
            </a:r>
            <a:r>
              <a:rPr lang="ru-RU" sz="1200" b="0" dirty="0" err="1"/>
              <a:t>тиісті</a:t>
            </a:r>
            <a:r>
              <a:rPr lang="ru-RU" sz="1200" b="0" dirty="0"/>
              <a:t> </a:t>
            </a:r>
            <a:r>
              <a:rPr lang="ru-RU" sz="1200" b="0" dirty="0" err="1"/>
              <a:t>көмек</a:t>
            </a:r>
            <a:r>
              <a:rPr lang="ru-RU" sz="1200" b="0" dirty="0"/>
              <a:t> </a:t>
            </a:r>
            <a:r>
              <a:rPr lang="ru-RU" sz="1200" b="0" dirty="0" err="1"/>
              <a:t>көрсету</a:t>
            </a:r>
            <a:r>
              <a:rPr lang="ru-RU" sz="1200" b="0" dirty="0"/>
              <a:t> </a:t>
            </a:r>
            <a:r>
              <a:rPr lang="ru-RU" sz="1200" b="0" dirty="0" err="1"/>
              <a:t>жүзеге</a:t>
            </a:r>
            <a:r>
              <a:rPr lang="ru-RU" sz="1200" b="0" dirty="0"/>
              <a:t> </a:t>
            </a:r>
            <a:r>
              <a:rPr lang="ru-RU" sz="1200" b="0" dirty="0" err="1"/>
              <a:t>асырылады</a:t>
            </a:r>
            <a:r>
              <a:rPr lang="ru-RU" sz="1200" b="0" dirty="0"/>
              <a:t>.</a:t>
            </a:r>
            <a:endParaRPr lang="ru-RU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E78EE6-B606-49CF-A343-D8986FA172D9}"/>
              </a:ext>
            </a:extLst>
          </p:cNvPr>
          <p:cNvSpPr txBox="1"/>
          <p:nvPr/>
        </p:nvSpPr>
        <p:spPr>
          <a:xfrm>
            <a:off x="6740640" y="5329523"/>
            <a:ext cx="5213762" cy="12388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200" dirty="0" err="1"/>
              <a:t>Науқастарға</a:t>
            </a:r>
            <a:r>
              <a:rPr lang="ru-RU" sz="1200" dirty="0"/>
              <a:t> </a:t>
            </a:r>
            <a:r>
              <a:rPr lang="ru-RU" sz="1200" dirty="0" err="1"/>
              <a:t>медициналық</a:t>
            </a:r>
            <a:r>
              <a:rPr lang="ru-RU" sz="1200" dirty="0"/>
              <a:t> </a:t>
            </a:r>
            <a:r>
              <a:rPr lang="ru-RU" sz="1200" dirty="0" err="1"/>
              <a:t>көмек</a:t>
            </a:r>
            <a:r>
              <a:rPr lang="ru-RU" sz="1200" dirty="0"/>
              <a:t> тек </a:t>
            </a:r>
            <a:r>
              <a:rPr lang="ru-RU" sz="1200" dirty="0" err="1"/>
              <a:t>жазбаша</a:t>
            </a:r>
            <a:r>
              <a:rPr lang="ru-RU" sz="1200" dirty="0"/>
              <a:t> </a:t>
            </a:r>
            <a:r>
              <a:rPr lang="ru-RU" sz="1200" dirty="0" err="1"/>
              <a:t>келісіммен</a:t>
            </a:r>
            <a:r>
              <a:rPr lang="ru-RU" sz="1200" dirty="0"/>
              <a:t> ғана беріледі. </a:t>
            </a:r>
            <a:r>
              <a:rPr lang="ru-RU" sz="1200" dirty="0" err="1"/>
              <a:t>Егер</a:t>
            </a:r>
            <a:r>
              <a:rPr lang="ru-RU" sz="1200" dirty="0"/>
              <a:t> </a:t>
            </a:r>
            <a:r>
              <a:rPr lang="ru-RU" sz="1200" dirty="0" err="1"/>
              <a:t>науқастың</a:t>
            </a:r>
            <a:r>
              <a:rPr lang="ru-RU" sz="1200" dirty="0"/>
              <a:t> өз </a:t>
            </a:r>
            <a:r>
              <a:rPr lang="ru-RU" sz="1200" dirty="0" err="1"/>
              <a:t>еркін</a:t>
            </a:r>
            <a:r>
              <a:rPr lang="ru-RU" sz="1200" dirty="0"/>
              <a:t> </a:t>
            </a:r>
            <a:r>
              <a:rPr lang="ru-RU" sz="1200" dirty="0" err="1"/>
              <a:t>білдіруге</a:t>
            </a:r>
            <a:r>
              <a:rPr lang="ru-RU" sz="1200" dirty="0"/>
              <a:t> </a:t>
            </a:r>
            <a:r>
              <a:rPr lang="ru-RU" sz="1200" dirty="0" err="1"/>
              <a:t>мүмкіндік</a:t>
            </a:r>
            <a:r>
              <a:rPr lang="ru-RU" sz="1200" dirty="0"/>
              <a:t> </a:t>
            </a:r>
            <a:r>
              <a:rPr lang="ru-RU" sz="1200" dirty="0" err="1"/>
              <a:t>бермейтін</a:t>
            </a:r>
            <a:r>
              <a:rPr lang="ru-RU" sz="1200" dirty="0"/>
              <a:t> </a:t>
            </a:r>
            <a:r>
              <a:rPr lang="ru-RU" sz="1200" dirty="0" err="1"/>
              <a:t>күйде</a:t>
            </a:r>
            <a:r>
              <a:rPr lang="ru-RU" sz="1200" dirty="0"/>
              <a:t> </a:t>
            </a:r>
            <a:r>
              <a:rPr lang="ru-RU" sz="1200" dirty="0" err="1"/>
              <a:t>болуына</a:t>
            </a:r>
            <a:r>
              <a:rPr lang="ru-RU" sz="1200" dirty="0"/>
              <a:t> </a:t>
            </a:r>
            <a:r>
              <a:rPr lang="ru-RU" sz="1200" dirty="0" err="1"/>
              <a:t>байланысты</a:t>
            </a:r>
            <a:r>
              <a:rPr lang="ru-RU" sz="1200" dirty="0"/>
              <a:t> </a:t>
            </a:r>
            <a:r>
              <a:rPr lang="ru-RU" sz="1200" dirty="0" err="1"/>
              <a:t>келісімді</a:t>
            </a:r>
            <a:r>
              <a:rPr lang="ru-RU" sz="1200" dirty="0"/>
              <a:t> </a:t>
            </a:r>
            <a:r>
              <a:rPr lang="ru-RU" sz="1200" dirty="0" err="1"/>
              <a:t>алу</a:t>
            </a:r>
            <a:r>
              <a:rPr lang="ru-RU" sz="1200" dirty="0"/>
              <a:t> мүмкін </a:t>
            </a:r>
            <a:r>
              <a:rPr lang="ru-RU" sz="1200" dirty="0" err="1"/>
              <a:t>болмаса</a:t>
            </a:r>
            <a:r>
              <a:rPr lang="ru-RU" sz="1200" dirty="0"/>
              <a:t>, </a:t>
            </a:r>
            <a:r>
              <a:rPr lang="ru-RU" sz="1200" dirty="0" err="1"/>
              <a:t>медициналық</a:t>
            </a:r>
            <a:r>
              <a:rPr lang="ru-RU" sz="1200" dirty="0"/>
              <a:t> </a:t>
            </a:r>
            <a:r>
              <a:rPr lang="ru-RU" sz="1200" dirty="0" err="1"/>
              <a:t>көмек</a:t>
            </a:r>
            <a:r>
              <a:rPr lang="ru-RU" sz="1200" dirty="0"/>
              <a:t> </a:t>
            </a:r>
            <a:r>
              <a:rPr lang="ru-RU" sz="1200" dirty="0" err="1"/>
              <a:t>жазбаша</a:t>
            </a:r>
            <a:r>
              <a:rPr lang="ru-RU" sz="1200" dirty="0"/>
              <a:t> </a:t>
            </a:r>
            <a:r>
              <a:rPr lang="ru-RU" sz="1200" dirty="0" err="1"/>
              <a:t>келісімінсіз</a:t>
            </a:r>
            <a:r>
              <a:rPr lang="ru-RU" sz="1200" dirty="0"/>
              <a:t> </a:t>
            </a:r>
            <a:r>
              <a:rPr lang="ru-RU" sz="1200" dirty="0" err="1"/>
              <a:t>көрсетіледі</a:t>
            </a:r>
            <a:r>
              <a:rPr lang="ru-RU" sz="1200" dirty="0"/>
              <a:t>.</a:t>
            </a:r>
          </a:p>
          <a:p>
            <a:pPr>
              <a:spcBef>
                <a:spcPts val="300"/>
              </a:spcBef>
            </a:pPr>
            <a:r>
              <a:rPr lang="ru-RU" sz="1200" dirty="0" err="1"/>
              <a:t>Балалар</a:t>
            </a:r>
            <a:r>
              <a:rPr lang="ru-RU" sz="1200" dirty="0"/>
              <a:t> немесе </a:t>
            </a:r>
            <a:r>
              <a:rPr lang="ru-RU" sz="1200" dirty="0" err="1"/>
              <a:t>мүгедектер</a:t>
            </a:r>
            <a:r>
              <a:rPr lang="ru-RU" sz="1200" dirty="0"/>
              <a:t> үшін </a:t>
            </a:r>
            <a:r>
              <a:rPr lang="ru-RU" sz="1200" dirty="0" err="1"/>
              <a:t>келісімге</a:t>
            </a:r>
            <a:r>
              <a:rPr lang="ru-RU" sz="1200" dirty="0"/>
              <a:t> </a:t>
            </a:r>
            <a:r>
              <a:rPr lang="ru-RU" sz="1200" dirty="0" err="1"/>
              <a:t>заңды</a:t>
            </a:r>
            <a:r>
              <a:rPr lang="ru-RU" sz="1200" dirty="0"/>
              <a:t> </a:t>
            </a:r>
            <a:r>
              <a:rPr lang="ru-RU" sz="1200" dirty="0" err="1"/>
              <a:t>өкіл</a:t>
            </a:r>
            <a:r>
              <a:rPr lang="ru-RU" sz="1200" dirty="0"/>
              <a:t> қол </a:t>
            </a:r>
            <a:r>
              <a:rPr lang="ru-RU" sz="1200" dirty="0" err="1"/>
              <a:t>қояды</a:t>
            </a:r>
            <a:r>
              <a:rPr lang="ru-RU" sz="1200" dirty="0"/>
              <a:t>, ал </a:t>
            </a:r>
            <a:r>
              <a:rPr lang="ru-RU" sz="1200" dirty="0" err="1"/>
              <a:t>олар</a:t>
            </a:r>
            <a:r>
              <a:rPr lang="ru-RU" sz="1200" dirty="0"/>
              <a:t> </a:t>
            </a:r>
            <a:r>
              <a:rPr lang="ru-RU" sz="1200" dirty="0" err="1"/>
              <a:t>болмаған</a:t>
            </a:r>
            <a:r>
              <a:rPr lang="ru-RU" sz="1200" dirty="0"/>
              <a:t> </a:t>
            </a:r>
            <a:r>
              <a:rPr lang="ru-RU" sz="1200" dirty="0" err="1"/>
              <a:t>жағдайда</a:t>
            </a:r>
            <a:r>
              <a:rPr lang="ru-RU" sz="1200" dirty="0"/>
              <a:t> </a:t>
            </a:r>
            <a:r>
              <a:rPr lang="ru-RU" sz="1200" dirty="0" err="1"/>
              <a:t>дәрігерлер</a:t>
            </a:r>
            <a:r>
              <a:rPr lang="ru-RU" sz="1200" dirty="0"/>
              <a:t> </a:t>
            </a:r>
            <a:r>
              <a:rPr lang="ru-RU" sz="1200" dirty="0" err="1"/>
              <a:t>кеңесі</a:t>
            </a:r>
            <a:r>
              <a:rPr lang="ru-RU" sz="1200" dirty="0"/>
              <a:t> немесе медицина </a:t>
            </a:r>
            <a:r>
              <a:rPr lang="ru-RU" sz="1200" dirty="0" err="1"/>
              <a:t>қызметкері</a:t>
            </a:r>
            <a:endParaRPr lang="ru-RU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58B31-9380-46BA-8C19-4F15F87D7B71}"/>
              </a:ext>
            </a:extLst>
          </p:cNvPr>
          <p:cNvSpPr txBox="1"/>
          <p:nvPr/>
        </p:nvSpPr>
        <p:spPr>
          <a:xfrm>
            <a:off x="7070879" y="1397670"/>
            <a:ext cx="3880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 err="1"/>
              <a:t>Жоспарлы</a:t>
            </a:r>
            <a:r>
              <a:rPr lang="ru-RU" sz="1200" b="0" dirty="0"/>
              <a:t> госпитализация </a:t>
            </a:r>
            <a:r>
              <a:rPr lang="ru-RU" sz="1200" b="0" dirty="0" err="1"/>
              <a:t>жағдайында</a:t>
            </a:r>
            <a:r>
              <a:rPr lang="ru-RU" sz="1200" b="0" dirty="0"/>
              <a:t> </a:t>
            </a:r>
            <a:r>
              <a:rPr lang="ru-RU" sz="1200" b="0" dirty="0" err="1"/>
              <a:t>емделушінің</a:t>
            </a:r>
            <a:r>
              <a:rPr lang="ru-RU" sz="1200" b="0" dirty="0"/>
              <a:t> </a:t>
            </a:r>
            <a:r>
              <a:rPr lang="ru-RU" sz="1200" b="0" dirty="0" err="1"/>
              <a:t>емделу</a:t>
            </a:r>
            <a:r>
              <a:rPr lang="ru-RU" sz="1200" b="0" dirty="0"/>
              <a:t> үшін </a:t>
            </a:r>
            <a:r>
              <a:rPr lang="ru-RU" sz="1200" dirty="0" err="1"/>
              <a:t>стационарды</a:t>
            </a:r>
            <a:r>
              <a:rPr lang="ru-RU" sz="1200" dirty="0"/>
              <a:t> </a:t>
            </a:r>
            <a:r>
              <a:rPr lang="ru-RU" sz="1200" dirty="0" err="1"/>
              <a:t>еркін</a:t>
            </a:r>
            <a:r>
              <a:rPr lang="ru-RU" sz="1200" dirty="0"/>
              <a:t> </a:t>
            </a:r>
            <a:r>
              <a:rPr lang="ru-RU" sz="1200" dirty="0" err="1"/>
              <a:t>таңдау</a:t>
            </a:r>
            <a:r>
              <a:rPr lang="ru-RU" sz="1200" dirty="0"/>
              <a:t> </a:t>
            </a:r>
            <a:r>
              <a:rPr lang="ru-RU" sz="1200" b="0" dirty="0" err="1"/>
              <a:t>құқығы</a:t>
            </a:r>
            <a:r>
              <a:rPr lang="ru-RU" sz="1200" b="0" dirty="0"/>
              <a:t> </a:t>
            </a:r>
            <a:r>
              <a:rPr lang="ru-RU" sz="1200" b="0" dirty="0" err="1"/>
              <a:t>жүзеге</a:t>
            </a:r>
            <a:r>
              <a:rPr lang="ru-RU" sz="1200" b="0" dirty="0"/>
              <a:t> </a:t>
            </a:r>
            <a:r>
              <a:rPr lang="ru-RU" sz="1200" b="0" dirty="0" err="1"/>
              <a:t>асырылуы</a:t>
            </a:r>
            <a:r>
              <a:rPr lang="ru-RU" sz="1200" b="0" dirty="0"/>
              <a:t> тиіс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17C065-69F7-49C7-B5CB-932F8AE2E6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274" y="1191438"/>
            <a:ext cx="806673" cy="806673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9AD8B849-D37D-4634-914D-3E17DCD02047}"/>
              </a:ext>
            </a:extLst>
          </p:cNvPr>
          <p:cNvSpPr/>
          <p:nvPr/>
        </p:nvSpPr>
        <p:spPr>
          <a:xfrm flipH="1">
            <a:off x="6989810" y="2412081"/>
            <a:ext cx="4802055" cy="1661279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" name="Рисунок 7" descr="Изображение выглядит как iPod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23F76F1B-E21D-4224-9789-C017B0D896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509" y="2360570"/>
            <a:ext cx="854050" cy="8540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F50A48C-FA40-4C24-B8FD-1F1AB279BCA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998" y="4361404"/>
            <a:ext cx="511129" cy="51112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81B195C-2A21-48E7-9A9E-60EB1BCF1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338" y="5728006"/>
            <a:ext cx="791634" cy="7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7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8E9AD00-65C5-401E-95D1-F447EC8AE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A281664-13BF-476D-A7EE-4C9B8708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864239C1-98CC-4AAA-AA44-70319A050F99}"/>
              </a:ext>
            </a:extLst>
          </p:cNvPr>
          <p:cNvSpPr/>
          <p:nvPr/>
        </p:nvSpPr>
        <p:spPr>
          <a:xfrm>
            <a:off x="816174" y="5026702"/>
            <a:ext cx="1250751" cy="96882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AA9623-79F8-4B28-B6CC-3EA3DBCA8EDD}"/>
              </a:ext>
            </a:extLst>
          </p:cNvPr>
          <p:cNvSpPr/>
          <p:nvPr/>
        </p:nvSpPr>
        <p:spPr>
          <a:xfrm>
            <a:off x="7509685" y="1318001"/>
            <a:ext cx="4199813" cy="54391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63260" y="1331699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12487" y="3818910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36206" y="3915774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82502" y="1428563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519C0AD-F387-4F4C-9E7D-44BBFE6851A3}"/>
              </a:ext>
            </a:extLst>
          </p:cNvPr>
          <p:cNvSpPr txBox="1"/>
          <p:nvPr/>
        </p:nvSpPr>
        <p:spPr>
          <a:xfrm>
            <a:off x="1258660" y="82046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МАМАНДАНДЫРЫЛҒАН МЕДИЦИНАЛЫҚ ҚЫЗМЕТ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16D35-2E97-4360-B07F-752745C32CE8}"/>
              </a:ext>
            </a:extLst>
          </p:cNvPr>
          <p:cNvSpPr txBox="1"/>
          <p:nvPr/>
        </p:nvSpPr>
        <p:spPr>
          <a:xfrm>
            <a:off x="1270509" y="3915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084065"/>
                </a:solidFill>
                <a:latin typeface="FS Joey Pro" panose="02000506040000020004" pitchFamily="50" charset="-52"/>
              </a:rPr>
              <a:t>стационар жағдайында</a:t>
            </a:r>
            <a:endParaRPr lang="ru-RU" dirty="0">
              <a:latin typeface="FS Joey Pro" panose="02000506040000020004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9C578-4622-462B-89C5-1F5F17CB9A9E}"/>
              </a:ext>
            </a:extLst>
          </p:cNvPr>
          <p:cNvSpPr txBox="1"/>
          <p:nvPr/>
        </p:nvSpPr>
        <p:spPr>
          <a:xfrm>
            <a:off x="328612" y="902502"/>
            <a:ext cx="773473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даму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2015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29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қыркүйектегі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en-US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No 761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Стационарлық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ережесін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»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6B3A45-51EE-4266-B22C-5AF579E89E67}"/>
              </a:ext>
            </a:extLst>
          </p:cNvPr>
          <p:cNvSpPr txBox="1"/>
          <p:nvPr/>
        </p:nvSpPr>
        <p:spPr>
          <a:xfrm>
            <a:off x="2008991" y="4979868"/>
            <a:ext cx="4026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 err="1"/>
              <a:t>Аурухана</a:t>
            </a:r>
            <a:r>
              <a:rPr lang="ru-RU" sz="1200" b="0" dirty="0"/>
              <a:t> </a:t>
            </a:r>
            <a:r>
              <a:rPr lang="ru-RU" sz="1200" b="0" dirty="0" err="1"/>
              <a:t>бөлімінде</a:t>
            </a:r>
            <a:r>
              <a:rPr lang="ru-RU" sz="1200" b="0" dirty="0"/>
              <a:t>, оның </a:t>
            </a:r>
            <a:r>
              <a:rPr lang="ru-RU" sz="1200" b="0" dirty="0" err="1"/>
              <a:t>ішінде</a:t>
            </a:r>
            <a:r>
              <a:rPr lang="ru-RU" sz="1200" b="0" dirty="0"/>
              <a:t> реанимация және реанимация </a:t>
            </a:r>
            <a:r>
              <a:rPr lang="ru-RU" sz="1200" b="0" dirty="0" err="1"/>
              <a:t>бөлімінде</a:t>
            </a:r>
            <a:r>
              <a:rPr lang="ru-RU" sz="1200" b="0" dirty="0"/>
              <a:t> </a:t>
            </a:r>
            <a:r>
              <a:rPr lang="ru-RU" sz="1200" b="0" dirty="0" err="1"/>
              <a:t>емделіп</a:t>
            </a:r>
            <a:r>
              <a:rPr lang="ru-RU" sz="1200" b="0" dirty="0"/>
              <a:t> </a:t>
            </a:r>
            <a:r>
              <a:rPr lang="ru-RU" sz="1200" b="0" dirty="0" err="1"/>
              <a:t>жатқан</a:t>
            </a:r>
            <a:r>
              <a:rPr lang="ru-RU" sz="1200" b="0" dirty="0"/>
              <a:t> </a:t>
            </a:r>
            <a:r>
              <a:rPr lang="ru-RU" sz="1200" b="0" dirty="0" err="1"/>
              <a:t>науқастың</a:t>
            </a:r>
            <a:r>
              <a:rPr lang="ru-RU" sz="1200" b="0" dirty="0"/>
              <a:t> </a:t>
            </a:r>
            <a:r>
              <a:rPr lang="ru-RU" sz="1200" b="0" dirty="0" err="1"/>
              <a:t>отбасы</a:t>
            </a:r>
            <a:r>
              <a:rPr lang="ru-RU" sz="1200" b="0" dirty="0"/>
              <a:t> мүшелері немесе </a:t>
            </a:r>
            <a:r>
              <a:rPr lang="ru-RU" sz="1200" b="0" dirty="0" err="1"/>
              <a:t>заңды</a:t>
            </a:r>
            <a:r>
              <a:rPr lang="ru-RU" sz="1200" b="0" dirty="0"/>
              <a:t> </a:t>
            </a:r>
            <a:r>
              <a:rPr lang="ru-RU" sz="1200" b="0" dirty="0" err="1"/>
              <a:t>өкілдері</a:t>
            </a:r>
            <a:r>
              <a:rPr lang="ru-RU" sz="1200" b="0" dirty="0"/>
              <a:t> </a:t>
            </a:r>
            <a:r>
              <a:rPr lang="ru-RU" sz="1200" b="0" dirty="0" err="1"/>
              <a:t>емхананың</a:t>
            </a:r>
            <a:r>
              <a:rPr lang="ru-RU" sz="1200" b="0" dirty="0"/>
              <a:t> </a:t>
            </a:r>
            <a:r>
              <a:rPr lang="ru-RU" sz="1200" b="0" dirty="0" err="1"/>
              <a:t>ішкі</a:t>
            </a:r>
            <a:r>
              <a:rPr lang="ru-RU" sz="1200" b="0" dirty="0"/>
              <a:t> </a:t>
            </a:r>
            <a:r>
              <a:rPr lang="ru-RU" sz="1200" b="0" dirty="0" err="1"/>
              <a:t>ережелерін</a:t>
            </a:r>
            <a:r>
              <a:rPr lang="ru-RU" sz="1200" b="0" dirty="0"/>
              <a:t> </a:t>
            </a:r>
            <a:r>
              <a:rPr lang="ru-RU" sz="1200" b="0" dirty="0" err="1"/>
              <a:t>сақтай</a:t>
            </a:r>
            <a:r>
              <a:rPr lang="ru-RU" sz="1200" b="0" dirty="0"/>
              <a:t> </a:t>
            </a:r>
            <a:r>
              <a:rPr lang="ru-RU" sz="1200" b="0" dirty="0" err="1"/>
              <a:t>отырып</a:t>
            </a:r>
            <a:r>
              <a:rPr lang="ru-RU" sz="1200" b="0" dirty="0"/>
              <a:t> </a:t>
            </a:r>
            <a:r>
              <a:rPr lang="ru-RU" sz="1200" dirty="0" err="1"/>
              <a:t>келуге</a:t>
            </a:r>
            <a:r>
              <a:rPr lang="ru-RU" sz="1200" dirty="0"/>
              <a:t> </a:t>
            </a:r>
            <a:r>
              <a:rPr lang="ru-RU" sz="1200" dirty="0" err="1"/>
              <a:t>рұқсат</a:t>
            </a:r>
            <a:r>
              <a:rPr lang="ru-RU" sz="1200" dirty="0"/>
              <a:t> </a:t>
            </a:r>
            <a:r>
              <a:rPr lang="ru-RU" sz="1200" dirty="0" err="1"/>
              <a:t>етіледі</a:t>
            </a:r>
            <a:r>
              <a:rPr lang="ru-RU" sz="1200" b="0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DBE7BB-4AFA-42C2-8A68-B0FAD379728B}"/>
              </a:ext>
            </a:extLst>
          </p:cNvPr>
          <p:cNvSpPr txBox="1"/>
          <p:nvPr/>
        </p:nvSpPr>
        <p:spPr>
          <a:xfrm>
            <a:off x="7359054" y="1857735"/>
            <a:ext cx="4362466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182563">
              <a:spcBef>
                <a:spcPts val="300"/>
              </a:spcBef>
            </a:pPr>
            <a:r>
              <a:rPr lang="ru-RU" dirty="0" err="1"/>
              <a:t>Қалпына</a:t>
            </a:r>
            <a:r>
              <a:rPr lang="ru-RU" dirty="0"/>
              <a:t> </a:t>
            </a:r>
            <a:r>
              <a:rPr lang="ru-RU" dirty="0" err="1"/>
              <a:t>келтіру</a:t>
            </a:r>
            <a:r>
              <a:rPr lang="ru-RU" dirty="0"/>
              <a:t>, </a:t>
            </a:r>
            <a:r>
              <a:rPr lang="ru-RU" dirty="0" err="1"/>
              <a:t>жақсару</a:t>
            </a:r>
            <a:r>
              <a:rPr lang="ru-RU" dirty="0"/>
              <a:t>, </a:t>
            </a:r>
            <a:r>
              <a:rPr lang="ru-RU" dirty="0" err="1"/>
              <a:t>өзгеріссіз</a:t>
            </a:r>
            <a:r>
              <a:rPr lang="ru-RU" dirty="0"/>
              <a:t>, </a:t>
            </a:r>
            <a:r>
              <a:rPr lang="ru-RU" dirty="0" err="1"/>
              <a:t>өлім</a:t>
            </a:r>
            <a:r>
              <a:rPr lang="ru-RU" dirty="0"/>
              <a:t>,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ұйымға</a:t>
            </a:r>
            <a:r>
              <a:rPr lang="ru-RU" dirty="0"/>
              <a:t> </a:t>
            </a:r>
            <a:r>
              <a:rPr lang="ru-RU" dirty="0" err="1"/>
              <a:t>ауысу</a:t>
            </a:r>
            <a:endParaRPr lang="ru-RU" dirty="0"/>
          </a:p>
          <a:p>
            <a:pPr marL="182563">
              <a:spcBef>
                <a:spcPts val="300"/>
              </a:spcBef>
            </a:pPr>
            <a:r>
              <a:rPr lang="ru-RU" dirty="0" err="1"/>
              <a:t>Науқастың</a:t>
            </a:r>
            <a:r>
              <a:rPr lang="ru-RU" dirty="0"/>
              <a:t> </a:t>
            </a:r>
            <a:r>
              <a:rPr lang="ru-RU" dirty="0" err="1"/>
              <a:t>өміріне</a:t>
            </a:r>
            <a:r>
              <a:rPr lang="ru-RU" dirty="0"/>
              <a:t> немесе </a:t>
            </a:r>
            <a:r>
              <a:rPr lang="ru-RU" dirty="0" err="1"/>
              <a:t>басқаларға</a:t>
            </a:r>
            <a:r>
              <a:rPr lang="ru-RU" dirty="0"/>
              <a:t> </a:t>
            </a:r>
            <a:r>
              <a:rPr lang="ru-RU" dirty="0" err="1"/>
              <a:t>тікелей</a:t>
            </a:r>
            <a:r>
              <a:rPr lang="ru-RU" dirty="0"/>
              <a:t> </a:t>
            </a:r>
            <a:r>
              <a:rPr lang="ru-RU" dirty="0" err="1"/>
              <a:t>қауіп</a:t>
            </a:r>
            <a:r>
              <a:rPr lang="ru-RU" dirty="0"/>
              <a:t> </a:t>
            </a:r>
            <a:r>
              <a:rPr lang="ru-RU" dirty="0" err="1"/>
              <a:t>төндірмеген</a:t>
            </a:r>
            <a:r>
              <a:rPr lang="ru-RU" dirty="0"/>
              <a:t> </a:t>
            </a:r>
            <a:r>
              <a:rPr lang="ru-RU" dirty="0" err="1"/>
              <a:t>жағдайда</a:t>
            </a:r>
            <a:r>
              <a:rPr lang="ru-RU" dirty="0"/>
              <a:t> </a:t>
            </a:r>
            <a:r>
              <a:rPr lang="ru-RU" dirty="0" err="1"/>
              <a:t>науқастың</a:t>
            </a:r>
            <a:r>
              <a:rPr lang="ru-RU" dirty="0"/>
              <a:t> немесе оның </a:t>
            </a:r>
            <a:r>
              <a:rPr lang="ru-RU" dirty="0" err="1"/>
              <a:t>заңды</a:t>
            </a:r>
            <a:r>
              <a:rPr lang="ru-RU" dirty="0"/>
              <a:t> </a:t>
            </a:r>
            <a:r>
              <a:rPr lang="ru-RU" dirty="0" err="1"/>
              <a:t>өкілінің</a:t>
            </a:r>
            <a:r>
              <a:rPr lang="ru-RU" dirty="0"/>
              <a:t> </a:t>
            </a:r>
            <a:r>
              <a:rPr lang="ru-RU" dirty="0" err="1"/>
              <a:t>жазбаша</a:t>
            </a:r>
            <a:r>
              <a:rPr lang="ru-RU" dirty="0"/>
              <a:t> </a:t>
            </a:r>
            <a:r>
              <a:rPr lang="ru-RU" dirty="0" err="1"/>
              <a:t>өтініші</a:t>
            </a:r>
            <a:endParaRPr lang="ru-RU" dirty="0"/>
          </a:p>
          <a:p>
            <a:pPr marL="182563">
              <a:spcBef>
                <a:spcPts val="300"/>
              </a:spcBef>
            </a:pPr>
            <a:r>
              <a:rPr lang="ru-RU" dirty="0" err="1"/>
              <a:t>Клиникада</a:t>
            </a:r>
            <a:r>
              <a:rPr lang="ru-RU" dirty="0"/>
              <a:t> </a:t>
            </a:r>
            <a:r>
              <a:rPr lang="ru-RU" dirty="0" err="1"/>
              <a:t>белгіленген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тәртіп</a:t>
            </a:r>
            <a:r>
              <a:rPr lang="ru-RU" dirty="0"/>
              <a:t> </a:t>
            </a:r>
            <a:r>
              <a:rPr lang="ru-RU" dirty="0" err="1"/>
              <a:t>ережелерін</a:t>
            </a:r>
            <a:r>
              <a:rPr lang="ru-RU" dirty="0"/>
              <a:t> </a:t>
            </a:r>
            <a:r>
              <a:rPr lang="ru-RU" dirty="0" err="1"/>
              <a:t>бұзу</a:t>
            </a:r>
            <a:r>
              <a:rPr lang="ru-RU" dirty="0"/>
              <a:t> </a:t>
            </a:r>
            <a:r>
              <a:rPr lang="ru-RU" dirty="0" err="1"/>
              <a:t>жағдайларының</a:t>
            </a:r>
            <a:r>
              <a:rPr lang="ru-RU" dirty="0"/>
              <a:t> болуы, </a:t>
            </a:r>
            <a:r>
              <a:rPr lang="ru-RU" dirty="0" err="1"/>
              <a:t>сондай</a:t>
            </a:r>
            <a:r>
              <a:rPr lang="ru-RU" dirty="0"/>
              <a:t> -</a:t>
            </a:r>
            <a:r>
              <a:rPr lang="ru-RU" dirty="0" err="1"/>
              <a:t>ақ</a:t>
            </a:r>
            <a:r>
              <a:rPr lang="ru-RU" dirty="0"/>
              <a:t> </a:t>
            </a:r>
            <a:r>
              <a:rPr lang="ru-RU" dirty="0" err="1"/>
              <a:t>емдеу</a:t>
            </a:r>
            <a:r>
              <a:rPr lang="ru-RU" dirty="0"/>
              <a:t> -</a:t>
            </a:r>
            <a:r>
              <a:rPr lang="ru-RU" dirty="0" err="1"/>
              <a:t>диагностикалық</a:t>
            </a:r>
            <a:r>
              <a:rPr lang="ru-RU" dirty="0"/>
              <a:t> </a:t>
            </a:r>
            <a:r>
              <a:rPr lang="ru-RU" dirty="0" err="1"/>
              <a:t>процесте</a:t>
            </a:r>
            <a:r>
              <a:rPr lang="ru-RU" dirty="0"/>
              <a:t> </a:t>
            </a:r>
            <a:r>
              <a:rPr lang="ru-RU" dirty="0" err="1"/>
              <a:t>кедергілер</a:t>
            </a:r>
            <a:r>
              <a:rPr lang="ru-RU" dirty="0"/>
              <a:t> </a:t>
            </a:r>
            <a:r>
              <a:rPr lang="ru-RU" dirty="0" err="1"/>
              <a:t>туындауы</a:t>
            </a:r>
            <a:r>
              <a:rPr lang="ru-RU" dirty="0"/>
              <a:t>,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пациенттердің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құқығының</a:t>
            </a:r>
            <a:r>
              <a:rPr lang="ru-RU" dirty="0"/>
              <a:t> </a:t>
            </a:r>
            <a:r>
              <a:rPr lang="ru-RU" dirty="0" err="1"/>
              <a:t>бұзылуы</a:t>
            </a:r>
            <a:r>
              <a:rPr lang="ru-RU" dirty="0"/>
              <a:t> (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оған</a:t>
            </a:r>
            <a:r>
              <a:rPr lang="ru-RU" dirty="0"/>
              <a:t> </a:t>
            </a:r>
            <a:r>
              <a:rPr lang="ru-RU" dirty="0" err="1"/>
              <a:t>қауіп</a:t>
            </a:r>
            <a:r>
              <a:rPr lang="ru-RU" dirty="0"/>
              <a:t> </a:t>
            </a:r>
            <a:r>
              <a:rPr lang="ru-RU" dirty="0" err="1"/>
              <a:t>төндірмесе</a:t>
            </a:r>
            <a:r>
              <a:rPr lang="ru-RU" dirty="0"/>
              <a:t>) оның </a:t>
            </a:r>
            <a:r>
              <a:rPr lang="ru-RU" dirty="0" err="1"/>
              <a:t>өмірі</a:t>
            </a:r>
            <a:r>
              <a:rPr lang="ru-RU" dirty="0"/>
              <a:t>), </a:t>
            </a:r>
            <a:r>
              <a:rPr lang="ru-RU" dirty="0" err="1"/>
              <a:t>бұл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кітапта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216F7-629D-482C-9368-95EDD3FB8CF7}"/>
              </a:ext>
            </a:extLst>
          </p:cNvPr>
          <p:cNvSpPr txBox="1"/>
          <p:nvPr/>
        </p:nvSpPr>
        <p:spPr>
          <a:xfrm>
            <a:off x="7509685" y="4396187"/>
            <a:ext cx="4233190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Ауруханадан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шыққаннан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кейін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емделушіге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ақырғы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клиникалық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диагнозды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диагностикалық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зерттеулерді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емдік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шараларды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одан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әрі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бақылау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мен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емдеуге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арналған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ұсыныстарды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көрсететін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(027 / у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формасы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шығарылым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қорытынды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беріледі.</a:t>
            </a:r>
          </a:p>
          <a:p>
            <a:pPr>
              <a:spcBef>
                <a:spcPts val="600"/>
              </a:spcBef>
            </a:pP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Сонымен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қатар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емделуді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жалғастыру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немесе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одан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әрі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бақылау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үшін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емделуші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ақпарат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бекітілген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жердегі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клиникаға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жіберіледі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797FE6-9320-4205-AA94-07B493642565}"/>
              </a:ext>
            </a:extLst>
          </p:cNvPr>
          <p:cNvSpPr txBox="1"/>
          <p:nvPr/>
        </p:nvSpPr>
        <p:spPr>
          <a:xfrm>
            <a:off x="1880675" y="1857734"/>
            <a:ext cx="5029254" cy="25314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300"/>
              </a:spcBef>
            </a:pPr>
            <a:r>
              <a:rPr lang="ru-RU" sz="1400" b="1" dirty="0"/>
              <a:t>ДИАГНОЗДЫ АНЫҚТАУ ҚИЫН БОЛҒАН ЖАҒДАЙДА, ЖҮРГІЗІЛІП ЖАТҚАН ЕМНІҢ ТИІМСІЗДІГІ НЕМЕСЕ БАСҚА КӨРСЕТКІШТЕР КЕЗІНДЕ БӨЛІМ МЕҢГЕРУШІСІ / МЕДИЦИНАЛЫҚ БӨЛІМ БАСТЫҒЫНЫҢ ОРЫНБАСАРЫ КОНСУЛЬТАЦИЯ ҰЙЫМДАСТЫРАДЫ - </a:t>
            </a:r>
            <a:r>
              <a:rPr lang="ru-RU" dirty="0"/>
              <a:t>жоғары </a:t>
            </a:r>
            <a:r>
              <a:rPr lang="ru-RU" dirty="0" err="1"/>
              <a:t>білікті</a:t>
            </a:r>
            <a:r>
              <a:rPr lang="ru-RU" dirty="0"/>
              <a:t> </a:t>
            </a:r>
            <a:r>
              <a:rPr lang="ru-RU" dirty="0" err="1"/>
              <a:t>маманның</a:t>
            </a:r>
            <a:r>
              <a:rPr lang="ru-RU" dirty="0"/>
              <a:t> немесе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профильдегі</a:t>
            </a:r>
            <a:r>
              <a:rPr lang="ru-RU" dirty="0"/>
              <a:t> </a:t>
            </a:r>
            <a:r>
              <a:rPr lang="ru-RU" dirty="0" err="1"/>
              <a:t>пациенттің</a:t>
            </a:r>
            <a:r>
              <a:rPr lang="ru-RU" dirty="0"/>
              <a:t> </a:t>
            </a:r>
            <a:r>
              <a:rPr lang="ru-RU" dirty="0" err="1"/>
              <a:t>тексеруі</a:t>
            </a:r>
            <a:r>
              <a:rPr lang="ru-RU" dirty="0"/>
              <a:t>. ; немесе </a:t>
            </a:r>
            <a:r>
              <a:rPr lang="ru-RU" sz="1400" b="1" dirty="0"/>
              <a:t>КОНСИЛИУМ</a:t>
            </a:r>
            <a:r>
              <a:rPr lang="ru-RU" dirty="0"/>
              <a:t> - </a:t>
            </a:r>
            <a:r>
              <a:rPr lang="ru-RU" dirty="0" err="1"/>
              <a:t>науқасты</a:t>
            </a:r>
            <a:r>
              <a:rPr lang="ru-RU" dirty="0"/>
              <a:t> диагноз </a:t>
            </a:r>
            <a:r>
              <a:rPr lang="ru-RU" dirty="0" err="1"/>
              <a:t>қою</a:t>
            </a:r>
            <a:r>
              <a:rPr lang="ru-RU" dirty="0"/>
              <a:t>,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тактикасы</a:t>
            </a:r>
            <a:r>
              <a:rPr lang="ru-RU" dirty="0"/>
              <a:t> мен </a:t>
            </a:r>
            <a:r>
              <a:rPr lang="ru-RU" dirty="0" err="1"/>
              <a:t>аурудың</a:t>
            </a:r>
            <a:r>
              <a:rPr lang="ru-RU" dirty="0"/>
              <a:t> </a:t>
            </a:r>
            <a:r>
              <a:rPr lang="ru-RU" dirty="0" err="1"/>
              <a:t>болжамын</a:t>
            </a:r>
            <a:r>
              <a:rPr lang="ru-RU" dirty="0"/>
              <a:t> </a:t>
            </a:r>
            <a:r>
              <a:rPr lang="ru-RU" dirty="0" err="1"/>
              <a:t>анықтау</a:t>
            </a:r>
            <a:r>
              <a:rPr lang="ru-RU" dirty="0"/>
              <a:t> </a:t>
            </a:r>
            <a:r>
              <a:rPr lang="ru-RU" dirty="0" err="1"/>
              <a:t>мақсатында</a:t>
            </a:r>
            <a:r>
              <a:rPr lang="ru-RU" dirty="0"/>
              <a:t> </a:t>
            </a:r>
            <a:r>
              <a:rPr lang="ru-RU" dirty="0" err="1"/>
              <a:t>науқасты</a:t>
            </a:r>
            <a:r>
              <a:rPr lang="ru-RU" dirty="0"/>
              <a:t> </a:t>
            </a:r>
            <a:r>
              <a:rPr lang="ru-RU" dirty="0" err="1"/>
              <a:t>қосымша</a:t>
            </a:r>
            <a:r>
              <a:rPr lang="ru-RU" dirty="0"/>
              <a:t> </a:t>
            </a:r>
            <a:r>
              <a:rPr lang="ru-RU" dirty="0" err="1"/>
              <a:t>тексерумен</a:t>
            </a:r>
            <a:r>
              <a:rPr lang="ru-RU" dirty="0"/>
              <a:t> жоғары </a:t>
            </a:r>
            <a:r>
              <a:rPr lang="ru-RU" dirty="0" err="1"/>
              <a:t>біліктілігі</a:t>
            </a:r>
            <a:r>
              <a:rPr lang="ru-RU" dirty="0"/>
              <a:t> бар немесе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профильдегі</a:t>
            </a:r>
            <a:r>
              <a:rPr lang="ru-RU" dirty="0"/>
              <a:t> </a:t>
            </a:r>
            <a:r>
              <a:rPr lang="ru-RU" dirty="0" err="1"/>
              <a:t>кемінде</a:t>
            </a:r>
            <a:r>
              <a:rPr lang="ru-RU" dirty="0"/>
              <a:t> үш </a:t>
            </a:r>
            <a:r>
              <a:rPr lang="ru-RU" dirty="0" err="1"/>
              <a:t>маманның</a:t>
            </a:r>
            <a:r>
              <a:rPr lang="ru-RU" dirty="0"/>
              <a:t> </a:t>
            </a:r>
            <a:r>
              <a:rPr lang="ru-RU" dirty="0" err="1"/>
              <a:t>тексеруі</a:t>
            </a:r>
            <a:r>
              <a:rPr lang="ru-RU" dirty="0"/>
              <a:t>; оның </a:t>
            </a:r>
            <a:r>
              <a:rPr lang="ru-RU" dirty="0" err="1"/>
              <a:t>ішінде</a:t>
            </a:r>
            <a:r>
              <a:rPr lang="ru-RU" dirty="0"/>
              <a:t> </a:t>
            </a:r>
            <a:r>
              <a:rPr lang="ru-RU" dirty="0" err="1"/>
              <a:t>республикалық</a:t>
            </a:r>
            <a:r>
              <a:rPr lang="ru-RU" dirty="0"/>
              <a:t> </a:t>
            </a:r>
            <a:r>
              <a:rPr lang="ru-RU" dirty="0" err="1"/>
              <a:t>деңгейдегі</a:t>
            </a:r>
            <a:r>
              <a:rPr lang="ru-RU" dirty="0"/>
              <a:t> </a:t>
            </a:r>
            <a:r>
              <a:rPr lang="ru-RU" dirty="0" err="1"/>
              <a:t>маманды</a:t>
            </a:r>
            <a:r>
              <a:rPr lang="ru-RU" dirty="0"/>
              <a:t> </a:t>
            </a:r>
            <a:r>
              <a:rPr lang="ru-RU" dirty="0" err="1"/>
              <a:t>тарта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endParaRPr lang="ru-RU" dirty="0"/>
          </a:p>
          <a:p>
            <a:pPr>
              <a:spcBef>
                <a:spcPts val="300"/>
              </a:spcBef>
            </a:pPr>
            <a:r>
              <a:rPr lang="ru-RU" dirty="0"/>
              <a:t>Кешке, </a:t>
            </a:r>
            <a:r>
              <a:rPr lang="ru-RU" dirty="0" err="1"/>
              <a:t>түнде</a:t>
            </a:r>
            <a:r>
              <a:rPr lang="ru-RU" dirty="0"/>
              <a:t>, </a:t>
            </a:r>
            <a:r>
              <a:rPr lang="ru-RU" dirty="0" err="1"/>
              <a:t>демалыс</a:t>
            </a:r>
            <a:r>
              <a:rPr lang="ru-RU" dirty="0"/>
              <a:t> және мереке </a:t>
            </a:r>
            <a:r>
              <a:rPr lang="ru-RU" dirty="0" err="1"/>
              <a:t>күндері</a:t>
            </a:r>
            <a:r>
              <a:rPr lang="ru-RU" dirty="0"/>
              <a:t> -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ұйымының</a:t>
            </a:r>
            <a:r>
              <a:rPr lang="ru-RU" dirty="0"/>
              <a:t> </a:t>
            </a:r>
            <a:r>
              <a:rPr lang="ru-RU" dirty="0" err="1"/>
              <a:t>кезекші</a:t>
            </a:r>
            <a:r>
              <a:rPr lang="ru-RU" dirty="0"/>
              <a:t> </a:t>
            </a:r>
            <a:r>
              <a:rPr lang="ru-RU" dirty="0" err="1"/>
              <a:t>дәрігері</a:t>
            </a:r>
            <a:r>
              <a:rPr lang="ru-RU" dirty="0"/>
              <a:t> консультация немесе </a:t>
            </a:r>
            <a:r>
              <a:rPr lang="ru-RU" dirty="0" err="1"/>
              <a:t>кеңес</a:t>
            </a:r>
            <a:r>
              <a:rPr lang="ru-RU" dirty="0"/>
              <a:t> </a:t>
            </a:r>
            <a:r>
              <a:rPr lang="ru-RU" dirty="0" err="1"/>
              <a:t>ұйымдастырады</a:t>
            </a:r>
            <a:r>
              <a:rPr lang="ru-RU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0B1525-4BD2-4B21-AB18-A3D5E8161959}"/>
              </a:ext>
            </a:extLst>
          </p:cNvPr>
          <p:cNvSpPr txBox="1"/>
          <p:nvPr/>
        </p:nvSpPr>
        <p:spPr>
          <a:xfrm>
            <a:off x="7509686" y="1283832"/>
            <a:ext cx="37417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182563">
              <a:spcBef>
                <a:spcPts val="3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b="1" dirty="0"/>
              <a:t>АУРУХАНАДАН ШЫҒАРУ СЕБЕПТЕРІ БОЙЫНША ОРЫНДАЛАДЫ:</a:t>
            </a:r>
          </a:p>
        </p:txBody>
      </p:sp>
      <p:pic>
        <p:nvPicPr>
          <p:cNvPr id="4" name="Рисунок 3" descr="Изображение выглядит как текст, игрушка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579389C-6EF4-4DCE-8C13-7D8D5116F2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47" y="2705806"/>
            <a:ext cx="979389" cy="1015663"/>
          </a:xfrm>
          <a:prstGeom prst="rect">
            <a:avLst/>
          </a:prstGeom>
        </p:spPr>
      </p:pic>
      <p:pic>
        <p:nvPicPr>
          <p:cNvPr id="8" name="Рисунок 7" descr="Изображение выглядит как игрушка, LEGO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7CE42D0-3F3C-419E-9332-C96422C195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83" y="5112974"/>
            <a:ext cx="1122998" cy="799732"/>
          </a:xfrm>
          <a:prstGeom prst="rect">
            <a:avLst/>
          </a:prstGeom>
        </p:spPr>
      </p:pic>
      <p:sp>
        <p:nvSpPr>
          <p:cNvPr id="9" name="Фигура, имеющая форму буквы L 8">
            <a:extLst>
              <a:ext uri="{FF2B5EF4-FFF2-40B4-BE49-F238E27FC236}">
                <a16:creationId xmlns:a16="http://schemas.microsoft.com/office/drawing/2014/main" id="{D4A4745E-72FD-4CE1-B4C3-B3298313683C}"/>
              </a:ext>
            </a:extLst>
          </p:cNvPr>
          <p:cNvSpPr/>
          <p:nvPr/>
        </p:nvSpPr>
        <p:spPr>
          <a:xfrm rot="17995972">
            <a:off x="7322214" y="199322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Фигура, имеющая форму буквы L 32">
            <a:extLst>
              <a:ext uri="{FF2B5EF4-FFF2-40B4-BE49-F238E27FC236}">
                <a16:creationId xmlns:a16="http://schemas.microsoft.com/office/drawing/2014/main" id="{14DE92C4-7E80-415D-9327-C05D1FF3777F}"/>
              </a:ext>
            </a:extLst>
          </p:cNvPr>
          <p:cNvSpPr/>
          <p:nvPr/>
        </p:nvSpPr>
        <p:spPr>
          <a:xfrm rot="17995972">
            <a:off x="7322214" y="241404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Фигура, имеющая форму буквы L 33">
            <a:extLst>
              <a:ext uri="{FF2B5EF4-FFF2-40B4-BE49-F238E27FC236}">
                <a16:creationId xmlns:a16="http://schemas.microsoft.com/office/drawing/2014/main" id="{3C6D3FB4-AC32-4803-BFAE-DB28D96F4380}"/>
              </a:ext>
            </a:extLst>
          </p:cNvPr>
          <p:cNvSpPr/>
          <p:nvPr/>
        </p:nvSpPr>
        <p:spPr>
          <a:xfrm rot="17995972">
            <a:off x="7322215" y="2980662"/>
            <a:ext cx="239065" cy="121774"/>
          </a:xfrm>
          <a:prstGeom prst="corner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Group 39">
            <a:extLst>
              <a:ext uri="{FF2B5EF4-FFF2-40B4-BE49-F238E27FC236}">
                <a16:creationId xmlns:a16="http://schemas.microsoft.com/office/drawing/2014/main" id="{B0D72CCD-42D9-44BD-8CBE-2D140CF3DD26}"/>
              </a:ext>
            </a:extLst>
          </p:cNvPr>
          <p:cNvGrpSpPr/>
          <p:nvPr/>
        </p:nvGrpSpPr>
        <p:grpSpPr>
          <a:xfrm>
            <a:off x="6769208" y="4838474"/>
            <a:ext cx="693609" cy="876682"/>
            <a:chOff x="1971676" y="3683000"/>
            <a:chExt cx="427038" cy="539751"/>
          </a:xfrm>
          <a:solidFill>
            <a:srgbClr val="084065"/>
          </a:solidFill>
        </p:grpSpPr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3258A486-B31E-4C34-AE19-E9A6C3B46D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676" y="3751263"/>
              <a:ext cx="427038" cy="471488"/>
            </a:xfrm>
            <a:custGeom>
              <a:avLst/>
              <a:gdLst>
                <a:gd name="T0" fmla="*/ 195 w 202"/>
                <a:gd name="T1" fmla="*/ 0 h 223"/>
                <a:gd name="T2" fmla="*/ 160 w 202"/>
                <a:gd name="T3" fmla="*/ 0 h 223"/>
                <a:gd name="T4" fmla="*/ 158 w 202"/>
                <a:gd name="T5" fmla="*/ 1 h 223"/>
                <a:gd name="T6" fmla="*/ 157 w 202"/>
                <a:gd name="T7" fmla="*/ 13 h 223"/>
                <a:gd name="T8" fmla="*/ 158 w 202"/>
                <a:gd name="T9" fmla="*/ 14 h 223"/>
                <a:gd name="T10" fmla="*/ 181 w 202"/>
                <a:gd name="T11" fmla="*/ 14 h 223"/>
                <a:gd name="T12" fmla="*/ 188 w 202"/>
                <a:gd name="T13" fmla="*/ 21 h 223"/>
                <a:gd name="T14" fmla="*/ 188 w 202"/>
                <a:gd name="T15" fmla="*/ 202 h 223"/>
                <a:gd name="T16" fmla="*/ 181 w 202"/>
                <a:gd name="T17" fmla="*/ 209 h 223"/>
                <a:gd name="T18" fmla="*/ 21 w 202"/>
                <a:gd name="T19" fmla="*/ 209 h 223"/>
                <a:gd name="T20" fmla="*/ 14 w 202"/>
                <a:gd name="T21" fmla="*/ 202 h 223"/>
                <a:gd name="T22" fmla="*/ 14 w 202"/>
                <a:gd name="T23" fmla="*/ 21 h 223"/>
                <a:gd name="T24" fmla="*/ 21 w 202"/>
                <a:gd name="T25" fmla="*/ 14 h 223"/>
                <a:gd name="T26" fmla="*/ 45 w 202"/>
                <a:gd name="T27" fmla="*/ 14 h 223"/>
                <a:gd name="T28" fmla="*/ 46 w 202"/>
                <a:gd name="T29" fmla="*/ 13 h 223"/>
                <a:gd name="T30" fmla="*/ 44 w 202"/>
                <a:gd name="T31" fmla="*/ 1 h 223"/>
                <a:gd name="T32" fmla="*/ 43 w 202"/>
                <a:gd name="T33" fmla="*/ 0 h 223"/>
                <a:gd name="T34" fmla="*/ 7 w 202"/>
                <a:gd name="T35" fmla="*/ 0 h 223"/>
                <a:gd name="T36" fmla="*/ 0 w 202"/>
                <a:gd name="T37" fmla="*/ 7 h 223"/>
                <a:gd name="T38" fmla="*/ 0 w 202"/>
                <a:gd name="T39" fmla="*/ 216 h 223"/>
                <a:gd name="T40" fmla="*/ 7 w 202"/>
                <a:gd name="T41" fmla="*/ 223 h 223"/>
                <a:gd name="T42" fmla="*/ 195 w 202"/>
                <a:gd name="T43" fmla="*/ 223 h 223"/>
                <a:gd name="T44" fmla="*/ 202 w 202"/>
                <a:gd name="T45" fmla="*/ 216 h 223"/>
                <a:gd name="T46" fmla="*/ 202 w 202"/>
                <a:gd name="T47" fmla="*/ 7 h 223"/>
                <a:gd name="T48" fmla="*/ 195 w 202"/>
                <a:gd name="T49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2" h="223">
                  <a:moveTo>
                    <a:pt x="195" y="0"/>
                  </a:moveTo>
                  <a:cubicBezTo>
                    <a:pt x="195" y="0"/>
                    <a:pt x="171" y="0"/>
                    <a:pt x="160" y="0"/>
                  </a:cubicBezTo>
                  <a:cubicBezTo>
                    <a:pt x="158" y="0"/>
                    <a:pt x="158" y="1"/>
                    <a:pt x="158" y="1"/>
                  </a:cubicBezTo>
                  <a:cubicBezTo>
                    <a:pt x="157" y="13"/>
                    <a:pt x="157" y="13"/>
                    <a:pt x="157" y="13"/>
                  </a:cubicBezTo>
                  <a:cubicBezTo>
                    <a:pt x="157" y="13"/>
                    <a:pt x="156" y="14"/>
                    <a:pt x="158" y="14"/>
                  </a:cubicBezTo>
                  <a:cubicBezTo>
                    <a:pt x="166" y="14"/>
                    <a:pt x="181" y="14"/>
                    <a:pt x="181" y="14"/>
                  </a:cubicBezTo>
                  <a:cubicBezTo>
                    <a:pt x="185" y="14"/>
                    <a:pt x="188" y="17"/>
                    <a:pt x="188" y="21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88" y="206"/>
                    <a:pt x="185" y="209"/>
                    <a:pt x="181" y="209"/>
                  </a:cubicBezTo>
                  <a:cubicBezTo>
                    <a:pt x="21" y="209"/>
                    <a:pt x="21" y="209"/>
                    <a:pt x="21" y="209"/>
                  </a:cubicBezTo>
                  <a:cubicBezTo>
                    <a:pt x="17" y="209"/>
                    <a:pt x="14" y="206"/>
                    <a:pt x="14" y="20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17"/>
                    <a:pt x="17" y="14"/>
                    <a:pt x="21" y="14"/>
                  </a:cubicBezTo>
                  <a:cubicBezTo>
                    <a:pt x="21" y="14"/>
                    <a:pt x="37" y="14"/>
                    <a:pt x="45" y="14"/>
                  </a:cubicBezTo>
                  <a:cubicBezTo>
                    <a:pt x="46" y="14"/>
                    <a:pt x="46" y="13"/>
                    <a:pt x="46" y="13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0"/>
                    <a:pt x="43" y="0"/>
                  </a:cubicBezTo>
                  <a:cubicBezTo>
                    <a:pt x="32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0"/>
                    <a:pt x="3" y="223"/>
                    <a:pt x="7" y="223"/>
                  </a:cubicBezTo>
                  <a:cubicBezTo>
                    <a:pt x="195" y="223"/>
                    <a:pt x="195" y="223"/>
                    <a:pt x="195" y="223"/>
                  </a:cubicBezTo>
                  <a:cubicBezTo>
                    <a:pt x="199" y="223"/>
                    <a:pt x="202" y="220"/>
                    <a:pt x="202" y="216"/>
                  </a:cubicBezTo>
                  <a:cubicBezTo>
                    <a:pt x="202" y="7"/>
                    <a:pt x="202" y="7"/>
                    <a:pt x="202" y="7"/>
                  </a:cubicBezTo>
                  <a:cubicBezTo>
                    <a:pt x="202" y="3"/>
                    <a:pt x="199" y="0"/>
                    <a:pt x="195" y="0"/>
                  </a:cubicBez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 dirty="0">
                <a:latin typeface="+mn-lt"/>
              </a:endParaRPr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6C55B5BA-CED4-499E-AA0D-CBBE46738B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3913" y="3683000"/>
              <a:ext cx="182563" cy="115888"/>
            </a:xfrm>
            <a:custGeom>
              <a:avLst/>
              <a:gdLst>
                <a:gd name="T0" fmla="*/ 82 w 86"/>
                <a:gd name="T1" fmla="*/ 21 h 55"/>
                <a:gd name="T2" fmla="*/ 68 w 86"/>
                <a:gd name="T3" fmla="*/ 21 h 55"/>
                <a:gd name="T4" fmla="*/ 67 w 86"/>
                <a:gd name="T5" fmla="*/ 19 h 55"/>
                <a:gd name="T6" fmla="*/ 43 w 86"/>
                <a:gd name="T7" fmla="*/ 0 h 55"/>
                <a:gd name="T8" fmla="*/ 20 w 86"/>
                <a:gd name="T9" fmla="*/ 18 h 55"/>
                <a:gd name="T10" fmla="*/ 18 w 86"/>
                <a:gd name="T11" fmla="*/ 21 h 55"/>
                <a:gd name="T12" fmla="*/ 4 w 86"/>
                <a:gd name="T13" fmla="*/ 21 h 55"/>
                <a:gd name="T14" fmla="*/ 0 w 86"/>
                <a:gd name="T15" fmla="*/ 25 h 55"/>
                <a:gd name="T16" fmla="*/ 4 w 86"/>
                <a:gd name="T17" fmla="*/ 51 h 55"/>
                <a:gd name="T18" fmla="*/ 9 w 86"/>
                <a:gd name="T19" fmla="*/ 55 h 55"/>
                <a:gd name="T20" fmla="*/ 77 w 86"/>
                <a:gd name="T21" fmla="*/ 55 h 55"/>
                <a:gd name="T22" fmla="*/ 82 w 86"/>
                <a:gd name="T23" fmla="*/ 51 h 55"/>
                <a:gd name="T24" fmla="*/ 86 w 86"/>
                <a:gd name="T25" fmla="*/ 25 h 55"/>
                <a:gd name="T26" fmla="*/ 82 w 86"/>
                <a:gd name="T27" fmla="*/ 21 h 55"/>
                <a:gd name="T28" fmla="*/ 43 w 86"/>
                <a:gd name="T29" fmla="*/ 27 h 55"/>
                <a:gd name="T30" fmla="*/ 36 w 86"/>
                <a:gd name="T31" fmla="*/ 19 h 55"/>
                <a:gd name="T32" fmla="*/ 43 w 86"/>
                <a:gd name="T33" fmla="*/ 12 h 55"/>
                <a:gd name="T34" fmla="*/ 50 w 86"/>
                <a:gd name="T35" fmla="*/ 19 h 55"/>
                <a:gd name="T36" fmla="*/ 43 w 86"/>
                <a:gd name="T37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55">
                  <a:moveTo>
                    <a:pt x="82" y="21"/>
                  </a:moveTo>
                  <a:cubicBezTo>
                    <a:pt x="68" y="21"/>
                    <a:pt x="68" y="21"/>
                    <a:pt x="68" y="21"/>
                  </a:cubicBezTo>
                  <a:cubicBezTo>
                    <a:pt x="67" y="21"/>
                    <a:pt x="67" y="19"/>
                    <a:pt x="67" y="19"/>
                  </a:cubicBezTo>
                  <a:cubicBezTo>
                    <a:pt x="64" y="8"/>
                    <a:pt x="55" y="0"/>
                    <a:pt x="43" y="0"/>
                  </a:cubicBezTo>
                  <a:cubicBezTo>
                    <a:pt x="32" y="0"/>
                    <a:pt x="22" y="8"/>
                    <a:pt x="20" y="18"/>
                  </a:cubicBezTo>
                  <a:cubicBezTo>
                    <a:pt x="19" y="19"/>
                    <a:pt x="20" y="21"/>
                    <a:pt x="18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23"/>
                    <a:pt x="0" y="25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4"/>
                    <a:pt x="6" y="55"/>
                    <a:pt x="9" y="55"/>
                  </a:cubicBezTo>
                  <a:cubicBezTo>
                    <a:pt x="77" y="55"/>
                    <a:pt x="77" y="55"/>
                    <a:pt x="77" y="55"/>
                  </a:cubicBezTo>
                  <a:cubicBezTo>
                    <a:pt x="80" y="55"/>
                    <a:pt x="82" y="54"/>
                    <a:pt x="82" y="51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23"/>
                    <a:pt x="85" y="21"/>
                    <a:pt x="82" y="21"/>
                  </a:cubicBezTo>
                  <a:close/>
                  <a:moveTo>
                    <a:pt x="43" y="27"/>
                  </a:moveTo>
                  <a:cubicBezTo>
                    <a:pt x="39" y="27"/>
                    <a:pt x="36" y="23"/>
                    <a:pt x="36" y="19"/>
                  </a:cubicBezTo>
                  <a:cubicBezTo>
                    <a:pt x="36" y="15"/>
                    <a:pt x="39" y="12"/>
                    <a:pt x="43" y="12"/>
                  </a:cubicBezTo>
                  <a:cubicBezTo>
                    <a:pt x="47" y="12"/>
                    <a:pt x="50" y="15"/>
                    <a:pt x="50" y="19"/>
                  </a:cubicBezTo>
                  <a:cubicBezTo>
                    <a:pt x="50" y="23"/>
                    <a:pt x="47" y="27"/>
                    <a:pt x="43" y="27"/>
                  </a:cubicBez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B24BEB1E-65CD-40EE-BDF2-DD017B9F6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867150"/>
              <a:ext cx="174625" cy="23813"/>
            </a:xfrm>
            <a:custGeom>
              <a:avLst/>
              <a:gdLst>
                <a:gd name="T0" fmla="*/ 82 w 82"/>
                <a:gd name="T1" fmla="*/ 8 h 11"/>
                <a:gd name="T2" fmla="*/ 79 w 82"/>
                <a:gd name="T3" fmla="*/ 11 h 11"/>
                <a:gd name="T4" fmla="*/ 3 w 82"/>
                <a:gd name="T5" fmla="*/ 11 h 11"/>
                <a:gd name="T6" fmla="*/ 0 w 82"/>
                <a:gd name="T7" fmla="*/ 8 h 11"/>
                <a:gd name="T8" fmla="*/ 0 w 82"/>
                <a:gd name="T9" fmla="*/ 2 h 11"/>
                <a:gd name="T10" fmla="*/ 3 w 82"/>
                <a:gd name="T11" fmla="*/ 0 h 11"/>
                <a:gd name="T12" fmla="*/ 79 w 82"/>
                <a:gd name="T13" fmla="*/ 0 h 11"/>
                <a:gd name="T14" fmla="*/ 82 w 82"/>
                <a:gd name="T15" fmla="*/ 2 h 11"/>
                <a:gd name="T16" fmla="*/ 82 w 82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1">
                  <a:moveTo>
                    <a:pt x="82" y="8"/>
                  </a:moveTo>
                  <a:cubicBezTo>
                    <a:pt x="82" y="10"/>
                    <a:pt x="81" y="11"/>
                    <a:pt x="79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2"/>
                  </a:cubicBezTo>
                  <a:cubicBezTo>
                    <a:pt x="82" y="8"/>
                    <a:pt x="82" y="8"/>
                    <a:pt x="8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EA305744-457E-42B5-8BE8-97DCC402D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849688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8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906EF82E-F3A2-4660-A4FE-6EFBB06FD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3949700"/>
              <a:ext cx="174625" cy="25400"/>
            </a:xfrm>
            <a:custGeom>
              <a:avLst/>
              <a:gdLst>
                <a:gd name="T0" fmla="*/ 82 w 82"/>
                <a:gd name="T1" fmla="*/ 9 h 12"/>
                <a:gd name="T2" fmla="*/ 79 w 82"/>
                <a:gd name="T3" fmla="*/ 12 h 12"/>
                <a:gd name="T4" fmla="*/ 3 w 82"/>
                <a:gd name="T5" fmla="*/ 12 h 12"/>
                <a:gd name="T6" fmla="*/ 0 w 82"/>
                <a:gd name="T7" fmla="*/ 9 h 12"/>
                <a:gd name="T8" fmla="*/ 0 w 82"/>
                <a:gd name="T9" fmla="*/ 3 h 12"/>
                <a:gd name="T10" fmla="*/ 3 w 82"/>
                <a:gd name="T11" fmla="*/ 0 h 12"/>
                <a:gd name="T12" fmla="*/ 79 w 82"/>
                <a:gd name="T13" fmla="*/ 0 h 12"/>
                <a:gd name="T14" fmla="*/ 82 w 82"/>
                <a:gd name="T15" fmla="*/ 3 h 12"/>
                <a:gd name="T16" fmla="*/ 82 w 82"/>
                <a:gd name="T1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">
                  <a:moveTo>
                    <a:pt x="82" y="9"/>
                  </a:moveTo>
                  <a:cubicBezTo>
                    <a:pt x="82" y="10"/>
                    <a:pt x="81" y="12"/>
                    <a:pt x="79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0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9"/>
                    <a:pt x="82" y="9"/>
                    <a:pt x="8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49722FF6-8EB5-462D-BF64-2957BBDE9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393541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9 h 26"/>
                <a:gd name="T8" fmla="*/ 4 w 34"/>
                <a:gd name="T9" fmla="*/ 6 h 26"/>
                <a:gd name="T10" fmla="*/ 8 w 34"/>
                <a:gd name="T11" fmla="*/ 6 h 26"/>
                <a:gd name="T12" fmla="*/ 12 w 34"/>
                <a:gd name="T13" fmla="*/ 10 h 26"/>
                <a:gd name="T14" fmla="*/ 16 w 34"/>
                <a:gd name="T15" fmla="*/ 10 h 26"/>
                <a:gd name="T16" fmla="*/ 26 w 34"/>
                <a:gd name="T17" fmla="*/ 1 h 26"/>
                <a:gd name="T18" fmla="*/ 30 w 34"/>
                <a:gd name="T19" fmla="*/ 1 h 26"/>
                <a:gd name="T20" fmla="*/ 33 w 34"/>
                <a:gd name="T21" fmla="*/ 4 h 26"/>
                <a:gd name="T22" fmla="*/ 33 w 34"/>
                <a:gd name="T23" fmla="*/ 8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0" y="11"/>
                    <a:pt x="1" y="9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5"/>
                    <a:pt x="8" y="6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2"/>
                    <a:pt x="15" y="12"/>
                    <a:pt x="16" y="1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0"/>
                    <a:pt x="30" y="1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E4442ABB-4AD4-4207-BFA8-76E50011F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701" y="4035425"/>
              <a:ext cx="125413" cy="22225"/>
            </a:xfrm>
            <a:custGeom>
              <a:avLst/>
              <a:gdLst>
                <a:gd name="T0" fmla="*/ 59 w 59"/>
                <a:gd name="T1" fmla="*/ 8 h 11"/>
                <a:gd name="T2" fmla="*/ 56 w 59"/>
                <a:gd name="T3" fmla="*/ 11 h 11"/>
                <a:gd name="T4" fmla="*/ 3 w 59"/>
                <a:gd name="T5" fmla="*/ 11 h 11"/>
                <a:gd name="T6" fmla="*/ 0 w 59"/>
                <a:gd name="T7" fmla="*/ 8 h 11"/>
                <a:gd name="T8" fmla="*/ 0 w 59"/>
                <a:gd name="T9" fmla="*/ 2 h 11"/>
                <a:gd name="T10" fmla="*/ 3 w 59"/>
                <a:gd name="T11" fmla="*/ 0 h 11"/>
                <a:gd name="T12" fmla="*/ 56 w 59"/>
                <a:gd name="T13" fmla="*/ 0 h 11"/>
                <a:gd name="T14" fmla="*/ 59 w 59"/>
                <a:gd name="T15" fmla="*/ 2 h 11"/>
                <a:gd name="T16" fmla="*/ 59 w 59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1">
                  <a:moveTo>
                    <a:pt x="59" y="8"/>
                  </a:moveTo>
                  <a:cubicBezTo>
                    <a:pt x="59" y="10"/>
                    <a:pt x="58" y="11"/>
                    <a:pt x="56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1" y="11"/>
                    <a:pt x="0" y="10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8" y="0"/>
                    <a:pt x="59" y="1"/>
                    <a:pt x="59" y="2"/>
                  </a:cubicBezTo>
                  <a:cubicBezTo>
                    <a:pt x="59" y="8"/>
                    <a:pt x="59" y="8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  <p:sp>
          <p:nvSpPr>
            <p:cNvPr id="43" name="Freeform 36">
              <a:extLst>
                <a:ext uri="{FF2B5EF4-FFF2-40B4-BE49-F238E27FC236}">
                  <a16:creationId xmlns:a16="http://schemas.microsoft.com/office/drawing/2014/main" id="{C6B03725-D18E-44B6-AF17-4683753D7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776" y="4017963"/>
              <a:ext cx="71438" cy="55563"/>
            </a:xfrm>
            <a:custGeom>
              <a:avLst/>
              <a:gdLst>
                <a:gd name="T0" fmla="*/ 16 w 34"/>
                <a:gd name="T1" fmla="*/ 25 h 26"/>
                <a:gd name="T2" fmla="*/ 12 w 34"/>
                <a:gd name="T3" fmla="*/ 25 h 26"/>
                <a:gd name="T4" fmla="*/ 1 w 34"/>
                <a:gd name="T5" fmla="*/ 14 h 26"/>
                <a:gd name="T6" fmla="*/ 1 w 34"/>
                <a:gd name="T7" fmla="*/ 10 h 26"/>
                <a:gd name="T8" fmla="*/ 4 w 34"/>
                <a:gd name="T9" fmla="*/ 7 h 26"/>
                <a:gd name="T10" fmla="*/ 8 w 34"/>
                <a:gd name="T11" fmla="*/ 7 h 26"/>
                <a:gd name="T12" fmla="*/ 12 w 34"/>
                <a:gd name="T13" fmla="*/ 11 h 26"/>
                <a:gd name="T14" fmla="*/ 16 w 34"/>
                <a:gd name="T15" fmla="*/ 11 h 26"/>
                <a:gd name="T16" fmla="*/ 26 w 34"/>
                <a:gd name="T17" fmla="*/ 2 h 26"/>
                <a:gd name="T18" fmla="*/ 30 w 34"/>
                <a:gd name="T19" fmla="*/ 2 h 26"/>
                <a:gd name="T20" fmla="*/ 33 w 34"/>
                <a:gd name="T21" fmla="*/ 4 h 26"/>
                <a:gd name="T22" fmla="*/ 33 w 34"/>
                <a:gd name="T23" fmla="*/ 9 h 26"/>
                <a:gd name="T24" fmla="*/ 16 w 34"/>
                <a:gd name="T2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6">
                  <a:moveTo>
                    <a:pt x="16" y="25"/>
                  </a:moveTo>
                  <a:cubicBezTo>
                    <a:pt x="15" y="26"/>
                    <a:pt x="13" y="26"/>
                    <a:pt x="12" y="25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1" y="1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6"/>
                    <a:pt x="7" y="6"/>
                    <a:pt x="8" y="7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2"/>
                    <a:pt x="15" y="12"/>
                    <a:pt x="16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7" y="0"/>
                    <a:pt x="29" y="0"/>
                    <a:pt x="30" y="2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6"/>
                    <a:pt x="34" y="7"/>
                    <a:pt x="33" y="9"/>
                  </a:cubicBezTo>
                  <a:lnTo>
                    <a:pt x="16" y="25"/>
                  </a:lnTo>
                  <a:close/>
                </a:path>
              </a:pathLst>
            </a:custGeom>
            <a:solidFill>
              <a:srgbClr val="6D8E3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defTabSz="15361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3024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63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F193DFA-3208-418B-8242-E31DF3824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16E8EC9-F7E8-43EC-8AE5-E93D28612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003995" cy="5322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9FE5BB-D7C5-462C-8DF2-507C66E6950B}"/>
              </a:ext>
            </a:extLst>
          </p:cNvPr>
          <p:cNvSpPr txBox="1"/>
          <p:nvPr/>
        </p:nvSpPr>
        <p:spPr>
          <a:xfrm>
            <a:off x="1152199" y="69787"/>
            <a:ext cx="79609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84065"/>
                </a:solidFill>
                <a:latin typeface="FS Joey Pro" panose="02000506040000020004" pitchFamily="50" charset="-52"/>
              </a:rPr>
              <a:t>ТЕГІН МЕДИЦИНАЛЫҚ КӨМЕКТІҢ КЕПІЛДЕНДІРІЛГЕН КӨЛЕМІ</a:t>
            </a:r>
          </a:p>
          <a:p>
            <a:r>
              <a:rPr lang="ru-RU" sz="2000" b="1" dirty="0">
                <a:solidFill>
                  <a:srgbClr val="6D8E3D"/>
                </a:solidFill>
                <a:latin typeface="FS Joey Pro" panose="02000506040000020004" pitchFamily="50" charset="-52"/>
              </a:rPr>
              <a:t>МІНДЕТТІ ӘЛЕУМЕТТІК МЕДИЦИНАЛЫҚ САҚТАНДЫРУ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C5D9D6-FFD6-4807-8707-877AB9AA9968}"/>
              </a:ext>
            </a:extLst>
          </p:cNvPr>
          <p:cNvSpPr txBox="1"/>
          <p:nvPr/>
        </p:nvSpPr>
        <p:spPr>
          <a:xfrm>
            <a:off x="852721" y="1636742"/>
            <a:ext cx="5186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24274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30BA7E-B2D6-4674-A2A8-1CCDC03B66ED}"/>
              </a:ext>
            </a:extLst>
          </p:cNvPr>
          <p:cNvSpPr txBox="1"/>
          <p:nvPr/>
        </p:nvSpPr>
        <p:spPr>
          <a:xfrm>
            <a:off x="683652" y="2192588"/>
            <a:ext cx="514986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ЖЕДЕЛ МЕДИЦИНАЛЫҚ КӨМЕК, 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оның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ішінде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медициналық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авиацияны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тарта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отырып</a:t>
            </a:r>
            <a:endParaRPr lang="ru-RU" sz="1600" kern="1200" spc="10" dirty="0">
              <a:solidFill>
                <a:srgbClr val="0840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Медициналық-санитариялық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алғашқы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көмек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(МСАК) </a:t>
            </a:r>
          </a:p>
          <a:p>
            <a:r>
              <a:rPr lang="ru-RU" sz="1600" b="1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МЕДИЦИНАЛЫҚ КӨМЕК: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 err="1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амбулаториялық</a:t>
            </a: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негізде</a:t>
            </a:r>
            <a:endParaRPr lang="ru-RU" sz="1600" kern="1200" spc="10" dirty="0">
              <a:solidFill>
                <a:srgbClr val="728E41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spc="10" dirty="0">
                <a:solidFill>
                  <a:srgbClr val="728E41"/>
                </a:solidFill>
                <a:latin typeface="FS Joey Pro" panose="02000806040000020004" pitchFamily="50" charset="-52"/>
                <a:cs typeface="Arial" panose="020B0604020202020204" pitchFamily="34" charset="0"/>
              </a:rPr>
              <a:t>с</a:t>
            </a: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тационар </a:t>
            </a:r>
            <a:r>
              <a:rPr lang="ru-RU" sz="1600" kern="1200" spc="10" dirty="0" err="1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алмастырушы</a:t>
            </a: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жағдайларда</a:t>
            </a:r>
            <a:endParaRPr lang="ru-RU" sz="1600" kern="1200" spc="10" dirty="0">
              <a:solidFill>
                <a:srgbClr val="728E41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 err="1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үйдег</a:t>
            </a:r>
            <a:r>
              <a:rPr lang="kk-KZ" sz="1600" spc="10" dirty="0">
                <a:solidFill>
                  <a:srgbClr val="728E41"/>
                </a:solidFill>
                <a:latin typeface="FS Joey Pro" panose="02000806040000020004" pitchFamily="50" charset="-52"/>
                <a:cs typeface="Arial" panose="020B0604020202020204" pitchFamily="34" charset="0"/>
              </a:rPr>
              <a:t>і стационарда</a:t>
            </a:r>
            <a:endParaRPr lang="ru-RU" sz="1600" kern="1200" spc="10" dirty="0">
              <a:solidFill>
                <a:srgbClr val="728E41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kern="1200" spc="10" dirty="0" err="1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стационарлық</a:t>
            </a:r>
            <a:r>
              <a:rPr lang="ru-RU" sz="1600" kern="1200" spc="10" dirty="0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728E41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жағдайда</a:t>
            </a:r>
            <a:endParaRPr lang="ru-RU" sz="1600" kern="1200" spc="10" dirty="0">
              <a:solidFill>
                <a:srgbClr val="728E41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Медициналық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b="1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оңалту</a:t>
            </a:r>
            <a:endParaRPr lang="ru-RU" sz="1600" b="1" kern="1200" spc="10" dirty="0">
              <a:solidFill>
                <a:srgbClr val="0840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Паллиативтік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көмек</a:t>
            </a:r>
            <a:endParaRPr lang="ru-RU" sz="1600" kern="1200" spc="10" dirty="0">
              <a:solidFill>
                <a:srgbClr val="0840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Қан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препараттарымен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және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қан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компоненттерімен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қамтамасыз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ету</a:t>
            </a:r>
            <a:endParaRPr lang="ru-RU" sz="1600" kern="1200" spc="10" dirty="0">
              <a:solidFill>
                <a:srgbClr val="0840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Патологиялық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диагностика</a:t>
            </a:r>
          </a:p>
          <a:p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Донордың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өлгеннен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кейінгі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дайындығы</a:t>
            </a:r>
            <a:endParaRPr lang="ru-RU" sz="1600" kern="1200" spc="10" dirty="0">
              <a:solidFill>
                <a:srgbClr val="0840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Қазақстан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Республикасының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азаматтарын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шетелде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емдеу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және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шетелдік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мамандарды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тарту</a:t>
            </a:r>
            <a:endParaRPr lang="ru-RU" sz="1600" kern="1200" spc="10" dirty="0">
              <a:solidFill>
                <a:srgbClr val="0840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Дәрілік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заттармен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және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медициналық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мақсаттағы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бұйымдармен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қамтамасыз</a:t>
            </a:r>
            <a:r>
              <a:rPr lang="ru-RU" sz="1600" kern="1200" spc="10" dirty="0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ету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3A44FE-59A5-402B-A284-68765EA741E5}"/>
              </a:ext>
            </a:extLst>
          </p:cNvPr>
          <p:cNvSpPr txBox="1"/>
          <p:nvPr/>
        </p:nvSpPr>
        <p:spPr>
          <a:xfrm>
            <a:off x="6616191" y="2362821"/>
            <a:ext cx="5242434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ru-RU" sz="1600" b="1" spc="1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Arial" panose="020B0604020202020204" pitchFamily="34" charset="0"/>
              </a:rPr>
              <a:t>МАМАНДАНДЫРЫЛҒАН МЕДИЦИНАЛЫҚ КӨМЕК</a:t>
            </a:r>
            <a:r>
              <a:rPr lang="ru-RU" sz="1600" b="1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 err="1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амбулаториялық</a:t>
            </a: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негізде</a:t>
            </a:r>
            <a:endParaRPr lang="ru-RU" sz="1600" kern="1200" spc="10" dirty="0">
              <a:solidFill>
                <a:srgbClr val="1A3F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стационар </a:t>
            </a:r>
            <a:r>
              <a:rPr lang="ru-RU" sz="1600" kern="1200" spc="10" dirty="0" err="1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алмастырушы</a:t>
            </a: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жағдайларда</a:t>
            </a:r>
            <a:endParaRPr lang="ru-RU" sz="1600" kern="1200" spc="10" dirty="0">
              <a:solidFill>
                <a:srgbClr val="1A3F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 err="1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үйдегі</a:t>
            </a: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стационарда</a:t>
            </a:r>
            <a:endParaRPr lang="ru-RU" sz="1600" kern="1200" spc="10" dirty="0">
              <a:solidFill>
                <a:srgbClr val="1A3F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 marL="285750" indent="-285750"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ru-RU" sz="1600" kern="1200" spc="10" dirty="0" err="1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стационарлық</a:t>
            </a:r>
            <a:r>
              <a:rPr lang="ru-RU" sz="1600" kern="1200" spc="10" dirty="0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rgbClr val="1A3F65"/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жағдайда</a:t>
            </a:r>
            <a:endParaRPr lang="ru-RU" sz="1600" kern="1200" spc="10" dirty="0">
              <a:solidFill>
                <a:srgbClr val="1A3F65"/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400" spc="1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  <a:cs typeface="Arial" panose="020B0604020202020204" pitchFamily="34" charset="0"/>
              </a:rPr>
              <a:t>СОНЫМЕН ҚАТАР ЖОҒАРЫТЕХНОЛОГИЯЛЫҚ</a:t>
            </a:r>
            <a:endParaRPr lang="ru-RU" sz="1400" kern="1200" spc="10" dirty="0">
              <a:solidFill>
                <a:schemeClr val="accent6">
                  <a:lumMod val="50000"/>
                </a:schemeClr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Медициналық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оңалту</a:t>
            </a:r>
            <a:endParaRPr lang="ru-RU" sz="1600" kern="1200" spc="10" dirty="0">
              <a:solidFill>
                <a:schemeClr val="accent6">
                  <a:lumMod val="50000"/>
                </a:schemeClr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Патологиялық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диагностика</a:t>
            </a:r>
          </a:p>
          <a:p>
            <a:pPr>
              <a:spcAft>
                <a:spcPts val="500"/>
              </a:spcAft>
            </a:pP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Донордың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өлгеннен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кейінгі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дайындығы</a:t>
            </a:r>
            <a:endParaRPr lang="ru-RU" sz="1600" kern="1200" spc="10" dirty="0">
              <a:solidFill>
                <a:schemeClr val="accent6">
                  <a:lumMod val="50000"/>
                </a:schemeClr>
              </a:solidFill>
              <a:effectLst/>
              <a:latin typeface="FS Joey Pro" panose="02000806040000020004" pitchFamily="50" charset="-52"/>
              <a:cs typeface="Arial" panose="020B0604020202020204" pitchFamily="34" charset="0"/>
            </a:endParaRPr>
          </a:p>
          <a:p>
            <a:pPr>
              <a:spcAft>
                <a:spcPts val="500"/>
              </a:spcAft>
            </a:pP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Дәрілік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заттармен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және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медициналық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мақсаттағы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бұйымдармен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қамтамасыз</a:t>
            </a:r>
            <a:r>
              <a:rPr lang="ru-RU" sz="1600" kern="1200" spc="1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 </a:t>
            </a:r>
            <a:r>
              <a:rPr lang="ru-RU" sz="1600" kern="1200" spc="1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  <a:cs typeface="Arial" panose="020B0604020202020204" pitchFamily="34" charset="0"/>
              </a:rPr>
              <a:t>ету</a:t>
            </a:r>
            <a:endParaRPr lang="ru-RU" sz="1400" spc="10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81079B4-3F90-4B28-89AE-C572B33D6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31535" y="3780257"/>
            <a:ext cx="5626409" cy="81403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6FF78-42CC-4D71-A7FE-C4C7F44552D4}"/>
              </a:ext>
            </a:extLst>
          </p:cNvPr>
          <p:cNvSpPr txBox="1"/>
          <p:nvPr/>
        </p:nvSpPr>
        <p:spPr>
          <a:xfrm>
            <a:off x="220966" y="922406"/>
            <a:ext cx="52038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Тегін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көмектің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кепілдік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берілген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көлемінің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тізбесін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Үкіметінің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кейбір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шешімдерінің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күші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жойылды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деп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тану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endParaRPr lang="ru-RU" sz="10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  <a:p>
            <a:pPr fontAlgn="base"/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Үкіметінің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16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қазандағы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672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қаулысы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386382-C450-4454-BD5A-7C70717D75B4}"/>
              </a:ext>
            </a:extLst>
          </p:cNvPr>
          <p:cNvSpPr txBox="1"/>
          <p:nvPr/>
        </p:nvSpPr>
        <p:spPr>
          <a:xfrm>
            <a:off x="6226078" y="931980"/>
            <a:ext cx="5556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Міндетті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сақтандыру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жүйесіндегі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көмектің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тізбесін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Үкіметінің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2019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маусымдағы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421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қаулысы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.</a:t>
            </a:r>
          </a:p>
        </p:txBody>
      </p:sp>
      <p:sp>
        <p:nvSpPr>
          <p:cNvPr id="17" name="Freeform 56">
            <a:extLst>
              <a:ext uri="{FF2B5EF4-FFF2-40B4-BE49-F238E27FC236}">
                <a16:creationId xmlns:a16="http://schemas.microsoft.com/office/drawing/2014/main" id="{2447E0A0-A8EE-405E-81F2-634D950B7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514584" y="1706813"/>
            <a:ext cx="338137" cy="485775"/>
          </a:xfrm>
          <a:custGeom>
            <a:avLst/>
            <a:gdLst>
              <a:gd name="T0" fmla="*/ 0 w 146"/>
              <a:gd name="T1" fmla="*/ 198 h 209"/>
              <a:gd name="T2" fmla="*/ 1 w 146"/>
              <a:gd name="T3" fmla="*/ 194 h 209"/>
              <a:gd name="T4" fmla="*/ 4 w 146"/>
              <a:gd name="T5" fmla="*/ 191 h 209"/>
              <a:gd name="T6" fmla="*/ 4 w 146"/>
              <a:gd name="T7" fmla="*/ 191 h 209"/>
              <a:gd name="T8" fmla="*/ 55 w 146"/>
              <a:gd name="T9" fmla="*/ 116 h 209"/>
              <a:gd name="T10" fmla="*/ 55 w 146"/>
              <a:gd name="T11" fmla="*/ 115 h 209"/>
              <a:gd name="T12" fmla="*/ 59 w 146"/>
              <a:gd name="T13" fmla="*/ 104 h 209"/>
              <a:gd name="T14" fmla="*/ 55 w 146"/>
              <a:gd name="T15" fmla="*/ 93 h 209"/>
              <a:gd name="T16" fmla="*/ 4 w 146"/>
              <a:gd name="T17" fmla="*/ 18 h 209"/>
              <a:gd name="T18" fmla="*/ 4 w 146"/>
              <a:gd name="T19" fmla="*/ 18 h 209"/>
              <a:gd name="T20" fmla="*/ 1 w 146"/>
              <a:gd name="T21" fmla="*/ 15 h 209"/>
              <a:gd name="T22" fmla="*/ 0 w 146"/>
              <a:gd name="T23" fmla="*/ 11 h 209"/>
              <a:gd name="T24" fmla="*/ 2 w 146"/>
              <a:gd name="T25" fmla="*/ 5 h 209"/>
              <a:gd name="T26" fmla="*/ 7 w 146"/>
              <a:gd name="T27" fmla="*/ 1 h 209"/>
              <a:gd name="T28" fmla="*/ 13 w 146"/>
              <a:gd name="T29" fmla="*/ 0 h 209"/>
              <a:gd name="T30" fmla="*/ 18 w 146"/>
              <a:gd name="T31" fmla="*/ 4 h 209"/>
              <a:gd name="T32" fmla="*/ 18 w 146"/>
              <a:gd name="T33" fmla="*/ 3 h 209"/>
              <a:gd name="T34" fmla="*/ 141 w 146"/>
              <a:gd name="T35" fmla="*/ 95 h 209"/>
              <a:gd name="T36" fmla="*/ 146 w 146"/>
              <a:gd name="T37" fmla="*/ 104 h 209"/>
              <a:gd name="T38" fmla="*/ 141 w 146"/>
              <a:gd name="T39" fmla="*/ 113 h 209"/>
              <a:gd name="T40" fmla="*/ 18 w 146"/>
              <a:gd name="T41" fmla="*/ 205 h 209"/>
              <a:gd name="T42" fmla="*/ 18 w 146"/>
              <a:gd name="T43" fmla="*/ 205 h 209"/>
              <a:gd name="T44" fmla="*/ 13 w 146"/>
              <a:gd name="T45" fmla="*/ 208 h 209"/>
              <a:gd name="T46" fmla="*/ 7 w 146"/>
              <a:gd name="T47" fmla="*/ 208 h 209"/>
              <a:gd name="T48" fmla="*/ 2 w 146"/>
              <a:gd name="T49" fmla="*/ 204 h 209"/>
              <a:gd name="T50" fmla="*/ 0 w 146"/>
              <a:gd name="T51" fmla="*/ 19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" h="209">
                <a:moveTo>
                  <a:pt x="0" y="198"/>
                </a:moveTo>
                <a:cubicBezTo>
                  <a:pt x="1" y="197"/>
                  <a:pt x="1" y="195"/>
                  <a:pt x="1" y="194"/>
                </a:cubicBezTo>
                <a:cubicBezTo>
                  <a:pt x="2" y="193"/>
                  <a:pt x="2" y="192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7" y="112"/>
                  <a:pt x="58" y="108"/>
                  <a:pt x="59" y="104"/>
                </a:cubicBezTo>
                <a:cubicBezTo>
                  <a:pt x="59" y="100"/>
                  <a:pt x="57" y="96"/>
                  <a:pt x="55" y="93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7"/>
                  <a:pt x="2" y="16"/>
                  <a:pt x="1" y="15"/>
                </a:cubicBezTo>
                <a:cubicBezTo>
                  <a:pt x="1" y="13"/>
                  <a:pt x="1" y="12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4" y="3"/>
                  <a:pt x="5" y="2"/>
                  <a:pt x="7" y="1"/>
                </a:cubicBezTo>
                <a:cubicBezTo>
                  <a:pt x="9" y="0"/>
                  <a:pt x="11" y="0"/>
                  <a:pt x="13" y="0"/>
                </a:cubicBezTo>
                <a:cubicBezTo>
                  <a:pt x="15" y="1"/>
                  <a:pt x="17" y="2"/>
                  <a:pt x="18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4" y="97"/>
                  <a:pt x="146" y="100"/>
                  <a:pt x="146" y="104"/>
                </a:cubicBezTo>
                <a:cubicBezTo>
                  <a:pt x="146" y="109"/>
                  <a:pt x="144" y="112"/>
                  <a:pt x="141" y="113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7" y="207"/>
                  <a:pt x="15" y="208"/>
                  <a:pt x="13" y="208"/>
                </a:cubicBezTo>
                <a:cubicBezTo>
                  <a:pt x="11" y="209"/>
                  <a:pt x="9" y="208"/>
                  <a:pt x="7" y="208"/>
                </a:cubicBezTo>
                <a:cubicBezTo>
                  <a:pt x="5" y="207"/>
                  <a:pt x="4" y="206"/>
                  <a:pt x="2" y="204"/>
                </a:cubicBezTo>
                <a:cubicBezTo>
                  <a:pt x="1" y="202"/>
                  <a:pt x="0" y="200"/>
                  <a:pt x="0" y="198"/>
                </a:cubicBezTo>
                <a:close/>
              </a:path>
            </a:pathLst>
          </a:custGeom>
          <a:solidFill>
            <a:srgbClr val="6D8E3D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33E9ACCE-2BDD-45E0-9494-2663B8CFC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6320089" y="1706813"/>
            <a:ext cx="338137" cy="485775"/>
          </a:xfrm>
          <a:custGeom>
            <a:avLst/>
            <a:gdLst>
              <a:gd name="T0" fmla="*/ 0 w 146"/>
              <a:gd name="T1" fmla="*/ 198 h 209"/>
              <a:gd name="T2" fmla="*/ 1 w 146"/>
              <a:gd name="T3" fmla="*/ 194 h 209"/>
              <a:gd name="T4" fmla="*/ 4 w 146"/>
              <a:gd name="T5" fmla="*/ 191 h 209"/>
              <a:gd name="T6" fmla="*/ 4 w 146"/>
              <a:gd name="T7" fmla="*/ 191 h 209"/>
              <a:gd name="T8" fmla="*/ 55 w 146"/>
              <a:gd name="T9" fmla="*/ 116 h 209"/>
              <a:gd name="T10" fmla="*/ 55 w 146"/>
              <a:gd name="T11" fmla="*/ 115 h 209"/>
              <a:gd name="T12" fmla="*/ 59 w 146"/>
              <a:gd name="T13" fmla="*/ 104 h 209"/>
              <a:gd name="T14" fmla="*/ 55 w 146"/>
              <a:gd name="T15" fmla="*/ 93 h 209"/>
              <a:gd name="T16" fmla="*/ 4 w 146"/>
              <a:gd name="T17" fmla="*/ 18 h 209"/>
              <a:gd name="T18" fmla="*/ 4 w 146"/>
              <a:gd name="T19" fmla="*/ 18 h 209"/>
              <a:gd name="T20" fmla="*/ 1 w 146"/>
              <a:gd name="T21" fmla="*/ 15 h 209"/>
              <a:gd name="T22" fmla="*/ 0 w 146"/>
              <a:gd name="T23" fmla="*/ 11 h 209"/>
              <a:gd name="T24" fmla="*/ 2 w 146"/>
              <a:gd name="T25" fmla="*/ 5 h 209"/>
              <a:gd name="T26" fmla="*/ 7 w 146"/>
              <a:gd name="T27" fmla="*/ 1 h 209"/>
              <a:gd name="T28" fmla="*/ 13 w 146"/>
              <a:gd name="T29" fmla="*/ 0 h 209"/>
              <a:gd name="T30" fmla="*/ 18 w 146"/>
              <a:gd name="T31" fmla="*/ 4 h 209"/>
              <a:gd name="T32" fmla="*/ 18 w 146"/>
              <a:gd name="T33" fmla="*/ 3 h 209"/>
              <a:gd name="T34" fmla="*/ 141 w 146"/>
              <a:gd name="T35" fmla="*/ 95 h 209"/>
              <a:gd name="T36" fmla="*/ 146 w 146"/>
              <a:gd name="T37" fmla="*/ 104 h 209"/>
              <a:gd name="T38" fmla="*/ 141 w 146"/>
              <a:gd name="T39" fmla="*/ 113 h 209"/>
              <a:gd name="T40" fmla="*/ 18 w 146"/>
              <a:gd name="T41" fmla="*/ 205 h 209"/>
              <a:gd name="T42" fmla="*/ 18 w 146"/>
              <a:gd name="T43" fmla="*/ 205 h 209"/>
              <a:gd name="T44" fmla="*/ 13 w 146"/>
              <a:gd name="T45" fmla="*/ 208 h 209"/>
              <a:gd name="T46" fmla="*/ 7 w 146"/>
              <a:gd name="T47" fmla="*/ 208 h 209"/>
              <a:gd name="T48" fmla="*/ 2 w 146"/>
              <a:gd name="T49" fmla="*/ 204 h 209"/>
              <a:gd name="T50" fmla="*/ 0 w 146"/>
              <a:gd name="T51" fmla="*/ 198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6" h="209">
                <a:moveTo>
                  <a:pt x="0" y="198"/>
                </a:moveTo>
                <a:cubicBezTo>
                  <a:pt x="1" y="197"/>
                  <a:pt x="1" y="195"/>
                  <a:pt x="1" y="194"/>
                </a:cubicBezTo>
                <a:cubicBezTo>
                  <a:pt x="2" y="193"/>
                  <a:pt x="2" y="192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55" y="116"/>
                  <a:pt x="55" y="116"/>
                  <a:pt x="55" y="116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7" y="112"/>
                  <a:pt x="58" y="108"/>
                  <a:pt x="59" y="104"/>
                </a:cubicBezTo>
                <a:cubicBezTo>
                  <a:pt x="59" y="100"/>
                  <a:pt x="57" y="96"/>
                  <a:pt x="55" y="93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7"/>
                  <a:pt x="2" y="16"/>
                  <a:pt x="1" y="15"/>
                </a:cubicBezTo>
                <a:cubicBezTo>
                  <a:pt x="1" y="13"/>
                  <a:pt x="1" y="12"/>
                  <a:pt x="0" y="11"/>
                </a:cubicBezTo>
                <a:cubicBezTo>
                  <a:pt x="0" y="9"/>
                  <a:pt x="1" y="7"/>
                  <a:pt x="2" y="5"/>
                </a:cubicBezTo>
                <a:cubicBezTo>
                  <a:pt x="4" y="3"/>
                  <a:pt x="5" y="2"/>
                  <a:pt x="7" y="1"/>
                </a:cubicBezTo>
                <a:cubicBezTo>
                  <a:pt x="9" y="0"/>
                  <a:pt x="11" y="0"/>
                  <a:pt x="13" y="0"/>
                </a:cubicBezTo>
                <a:cubicBezTo>
                  <a:pt x="15" y="1"/>
                  <a:pt x="17" y="2"/>
                  <a:pt x="18" y="4"/>
                </a:cubicBezTo>
                <a:cubicBezTo>
                  <a:pt x="18" y="3"/>
                  <a:pt x="18" y="3"/>
                  <a:pt x="18" y="3"/>
                </a:cubicBezTo>
                <a:cubicBezTo>
                  <a:pt x="141" y="95"/>
                  <a:pt x="141" y="95"/>
                  <a:pt x="141" y="95"/>
                </a:cubicBezTo>
                <a:cubicBezTo>
                  <a:pt x="144" y="97"/>
                  <a:pt x="146" y="100"/>
                  <a:pt x="146" y="104"/>
                </a:cubicBezTo>
                <a:cubicBezTo>
                  <a:pt x="146" y="109"/>
                  <a:pt x="144" y="112"/>
                  <a:pt x="141" y="113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17" y="207"/>
                  <a:pt x="15" y="208"/>
                  <a:pt x="13" y="208"/>
                </a:cubicBezTo>
                <a:cubicBezTo>
                  <a:pt x="11" y="209"/>
                  <a:pt x="9" y="208"/>
                  <a:pt x="7" y="208"/>
                </a:cubicBezTo>
                <a:cubicBezTo>
                  <a:pt x="5" y="207"/>
                  <a:pt x="4" y="206"/>
                  <a:pt x="2" y="204"/>
                </a:cubicBezTo>
                <a:cubicBezTo>
                  <a:pt x="1" y="202"/>
                  <a:pt x="0" y="200"/>
                  <a:pt x="0" y="198"/>
                </a:cubicBezTo>
                <a:close/>
              </a:path>
            </a:pathLst>
          </a:custGeom>
          <a:solidFill>
            <a:srgbClr val="084065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DC2D1F-AB4A-4B5D-A858-B7A68741E355}"/>
              </a:ext>
            </a:extLst>
          </p:cNvPr>
          <p:cNvSpPr txBox="1"/>
          <p:nvPr/>
        </p:nvSpPr>
        <p:spPr>
          <a:xfrm>
            <a:off x="6616191" y="1632012"/>
            <a:ext cx="516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6D8E3D"/>
                </a:solidFill>
                <a:latin typeface="FS Joey Pro" panose="02000506040000020004" pitchFamily="50" charset="-52"/>
              </a:rPr>
              <a:t>МІНДЕТТІ ӘЛЕУМЕТТІК МЕДИЦИНАЛЫҚ САҚТАНДЫРУДАҒЫ МЕДИЦИНАЛЫҚ КӨМЕК</a:t>
            </a:r>
          </a:p>
        </p:txBody>
      </p:sp>
    </p:spTree>
    <p:extLst>
      <p:ext uri="{BB962C8B-B14F-4D97-AF65-F5344CB8AC3E}">
        <p14:creationId xmlns:p14="http://schemas.microsoft.com/office/powerpoint/2010/main" val="3328715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72AE7D5-F627-4038-A3FF-D31C5E3E7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C17BC3E-76B1-45AB-ADA5-2D3C127BF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319765A-EB57-4F99-A481-95A389CDDD4E}"/>
              </a:ext>
            </a:extLst>
          </p:cNvPr>
          <p:cNvSpPr/>
          <p:nvPr/>
        </p:nvSpPr>
        <p:spPr>
          <a:xfrm>
            <a:off x="6839332" y="2992625"/>
            <a:ext cx="4802054" cy="2225299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47083346-3DE0-43D6-BDA7-18B0D0C7DB1A}"/>
              </a:ext>
            </a:extLst>
          </p:cNvPr>
          <p:cNvSpPr/>
          <p:nvPr/>
        </p:nvSpPr>
        <p:spPr>
          <a:xfrm>
            <a:off x="1220683" y="1466541"/>
            <a:ext cx="4802054" cy="73057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ECEF596-22B6-4917-9F92-B72FA763CBE8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3E8823-9982-4E00-A877-0ACC14069023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5C1C85-7DFA-47C5-A6A7-AD5B3D418890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9E96BE1C-6DAE-491C-A117-6B437F3479F9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B729EBB-BBCE-4323-80C8-174C7700664D}"/>
              </a:ext>
            </a:extLst>
          </p:cNvPr>
          <p:cNvSpPr txBox="1"/>
          <p:nvPr/>
        </p:nvSpPr>
        <p:spPr>
          <a:xfrm>
            <a:off x="337007" y="878694"/>
            <a:ext cx="7879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Мамандандырылған</a:t>
            </a:r>
            <a:r>
              <a:rPr lang="ru-RU" dirty="0"/>
              <a:t>, оның </a:t>
            </a:r>
            <a:r>
              <a:rPr lang="ru-RU" dirty="0" err="1"/>
              <a:t>ішінде</a:t>
            </a:r>
            <a:r>
              <a:rPr lang="ru-RU" dirty="0"/>
              <a:t> жоғары </a:t>
            </a:r>
            <a:r>
              <a:rPr lang="ru-RU" dirty="0" err="1"/>
              <a:t>технологиялық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қағидаларын</a:t>
            </a:r>
            <a:r>
              <a:rPr lang="ru-RU" dirty="0"/>
              <a:t> </a:t>
            </a:r>
            <a:r>
              <a:rPr lang="ru-RU" dirty="0" err="1"/>
              <a:t>бекіту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endParaRPr lang="ru-RU" dirty="0"/>
          </a:p>
          <a:p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r>
              <a:rPr lang="ru-RU" dirty="0"/>
              <a:t> 2020 </a:t>
            </a:r>
            <a:r>
              <a:rPr lang="ru-RU" dirty="0" err="1"/>
              <a:t>жылғы</a:t>
            </a:r>
            <a:r>
              <a:rPr lang="ru-RU" dirty="0"/>
              <a:t> 8 </a:t>
            </a:r>
            <a:r>
              <a:rPr lang="ru-RU" dirty="0" err="1"/>
              <a:t>желтоқсандағы</a:t>
            </a:r>
            <a:r>
              <a:rPr lang="ru-RU" dirty="0"/>
              <a:t> № ҚР ДСМ-238/2020 </a:t>
            </a:r>
            <a:r>
              <a:rPr lang="ru-RU" dirty="0" err="1"/>
              <a:t>бұйрығы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4794F-AE1C-4147-8D72-F55835FBD485}"/>
              </a:ext>
            </a:extLst>
          </p:cNvPr>
          <p:cNvSpPr txBox="1"/>
          <p:nvPr/>
        </p:nvSpPr>
        <p:spPr>
          <a:xfrm>
            <a:off x="1310912" y="2171"/>
            <a:ext cx="690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МАМАНДАНДЫРЫЛҒАН МЕДИЦИНАЛЫҚ ҚЫЗМЕТ</a:t>
            </a:r>
            <a:b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</a:br>
            <a:r>
              <a:rPr lang="ru-RU" sz="2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жоғары </a:t>
            </a:r>
            <a:r>
              <a:rPr lang="ru-RU" sz="20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технологиялы</a:t>
            </a:r>
            <a:r>
              <a:rPr lang="ru-RU" sz="2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20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2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20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көмек</a:t>
            </a:r>
            <a:r>
              <a:rPr lang="en-US" sz="2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(</a:t>
            </a:r>
            <a:r>
              <a:rPr lang="ru-RU" sz="2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ЖТМК)</a:t>
            </a:r>
            <a:endParaRPr lang="ru-RU" sz="24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7E8142-5B80-415F-B8F9-26B5196FE267}"/>
              </a:ext>
            </a:extLst>
          </p:cNvPr>
          <p:cNvSpPr txBox="1"/>
          <p:nvPr/>
        </p:nvSpPr>
        <p:spPr>
          <a:xfrm>
            <a:off x="7470175" y="5502252"/>
            <a:ext cx="41393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 err="1">
                <a:solidFill>
                  <a:srgbClr val="1A3F65"/>
                </a:solidFill>
              </a:rPr>
              <a:t>Емхана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емделушіге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медициналық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қызмет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көрсетудің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тиісті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профиліне</a:t>
            </a:r>
            <a:r>
              <a:rPr lang="ru-RU" b="0" dirty="0">
                <a:solidFill>
                  <a:srgbClr val="1A3F65"/>
                </a:solidFill>
              </a:rPr>
              <a:t> сәйкес </a:t>
            </a:r>
            <a:r>
              <a:rPr lang="ru-RU" b="0" dirty="0" err="1">
                <a:solidFill>
                  <a:srgbClr val="1A3F65"/>
                </a:solidFill>
              </a:rPr>
              <a:t>медициналық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ұйымды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балама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таңдау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мүмкіндігі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туралы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хабарлауы</a:t>
            </a:r>
            <a:r>
              <a:rPr lang="ru-RU" b="0" dirty="0">
                <a:solidFill>
                  <a:srgbClr val="1A3F65"/>
                </a:solidFill>
              </a:rPr>
              <a:t> тиіс (</a:t>
            </a:r>
            <a:r>
              <a:rPr lang="kk-KZ" b="0" dirty="0">
                <a:solidFill>
                  <a:srgbClr val="1A3F65"/>
                </a:solidFill>
              </a:rPr>
              <a:t>ЖТМК</a:t>
            </a:r>
            <a:r>
              <a:rPr lang="en-US" b="0" dirty="0">
                <a:solidFill>
                  <a:srgbClr val="1A3F65"/>
                </a:solidFill>
              </a:rPr>
              <a:t>).</a:t>
            </a:r>
            <a:endParaRPr lang="ru-RU" b="0" dirty="0">
              <a:solidFill>
                <a:srgbClr val="1A3F65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57BB6A-5A1C-4278-B217-ECD5B164377A}"/>
              </a:ext>
            </a:extLst>
          </p:cNvPr>
          <p:cNvSpPr txBox="1"/>
          <p:nvPr/>
        </p:nvSpPr>
        <p:spPr>
          <a:xfrm>
            <a:off x="1412235" y="1415578"/>
            <a:ext cx="4644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 err="1">
                <a:solidFill>
                  <a:srgbClr val="1A3F65"/>
                </a:solidFill>
              </a:rPr>
              <a:t>Науқасқа</a:t>
            </a:r>
            <a:r>
              <a:rPr lang="ru-RU" sz="1600" dirty="0">
                <a:solidFill>
                  <a:srgbClr val="1A3F65"/>
                </a:solidFill>
              </a:rPr>
              <a:t> </a:t>
            </a:r>
            <a:r>
              <a:rPr lang="kk-KZ" sz="1600" dirty="0">
                <a:solidFill>
                  <a:srgbClr val="1A3F65"/>
                </a:solidFill>
              </a:rPr>
              <a:t>ЖТМК</a:t>
            </a:r>
            <a:r>
              <a:rPr lang="en-US" sz="1600" dirty="0">
                <a:solidFill>
                  <a:srgbClr val="1A3F65"/>
                </a:solidFill>
              </a:rPr>
              <a:t> </a:t>
            </a:r>
            <a:r>
              <a:rPr lang="ru-RU" sz="1600" dirty="0" err="1">
                <a:solidFill>
                  <a:srgbClr val="1A3F65"/>
                </a:solidFill>
              </a:rPr>
              <a:t>алу</a:t>
            </a:r>
            <a:r>
              <a:rPr lang="ru-RU" sz="1600" dirty="0">
                <a:solidFill>
                  <a:srgbClr val="1A3F65"/>
                </a:solidFill>
              </a:rPr>
              <a:t> үшін не қажет?</a:t>
            </a:r>
          </a:p>
          <a:p>
            <a:r>
              <a:rPr lang="ru-RU" b="0" dirty="0">
                <a:solidFill>
                  <a:srgbClr val="1A3F65"/>
                </a:solidFill>
              </a:rPr>
              <a:t>1. </a:t>
            </a:r>
            <a:r>
              <a:rPr lang="ru-RU" b="0" dirty="0" err="1">
                <a:solidFill>
                  <a:srgbClr val="1A3F65"/>
                </a:solidFill>
              </a:rPr>
              <a:t>Мамандандырылған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маманның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қорытындысы</a:t>
            </a:r>
            <a:endParaRPr lang="ru-RU" b="0" dirty="0">
              <a:solidFill>
                <a:srgbClr val="1A3F65"/>
              </a:solidFill>
            </a:endParaRPr>
          </a:p>
          <a:p>
            <a:r>
              <a:rPr lang="ru-RU" b="0" dirty="0">
                <a:solidFill>
                  <a:srgbClr val="1A3F65"/>
                </a:solidFill>
              </a:rPr>
              <a:t>2. </a:t>
            </a:r>
            <a:r>
              <a:rPr lang="kk-KZ" b="0" dirty="0">
                <a:solidFill>
                  <a:srgbClr val="1A3F65"/>
                </a:solidFill>
              </a:rPr>
              <a:t>ДСБ</a:t>
            </a:r>
            <a:r>
              <a:rPr lang="en-US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бойынша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kk-KZ" b="0" dirty="0">
                <a:solidFill>
                  <a:srgbClr val="1A3F65"/>
                </a:solidFill>
              </a:rPr>
              <a:t>ЖТМК</a:t>
            </a:r>
            <a:r>
              <a:rPr lang="en-US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комиссиясының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оң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қорытындысы</a:t>
            </a:r>
            <a:endParaRPr lang="ru-RU" b="0" dirty="0">
              <a:solidFill>
                <a:srgbClr val="1A3F6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1929C8-1D56-4B63-9BE9-50AEE209FB83}"/>
              </a:ext>
            </a:extLst>
          </p:cNvPr>
          <p:cNvSpPr txBox="1"/>
          <p:nvPr/>
        </p:nvSpPr>
        <p:spPr>
          <a:xfrm>
            <a:off x="7132159" y="1807699"/>
            <a:ext cx="4600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kk-KZ" b="0" dirty="0">
                <a:solidFill>
                  <a:srgbClr val="1A3F65"/>
                </a:solidFill>
              </a:rPr>
              <a:t>ЖТМК</a:t>
            </a:r>
            <a:r>
              <a:rPr lang="en-US" b="0" dirty="0">
                <a:solidFill>
                  <a:srgbClr val="1A3F65"/>
                </a:solidFill>
              </a:rPr>
              <a:t> </a:t>
            </a:r>
            <a:r>
              <a:rPr lang="ru-RU" b="0" dirty="0">
                <a:solidFill>
                  <a:srgbClr val="1A3F65"/>
                </a:solidFill>
              </a:rPr>
              <a:t>стационар </a:t>
            </a:r>
            <a:r>
              <a:rPr lang="ru-RU" b="0" dirty="0" err="1">
                <a:solidFill>
                  <a:srgbClr val="1A3F65"/>
                </a:solidFill>
              </a:rPr>
              <a:t>алмастырушы</a:t>
            </a:r>
            <a:r>
              <a:rPr lang="ru-RU" b="0" dirty="0">
                <a:solidFill>
                  <a:srgbClr val="1A3F65"/>
                </a:solidFill>
              </a:rPr>
              <a:t> және </a:t>
            </a:r>
            <a:r>
              <a:rPr lang="ru-RU" b="0" dirty="0" err="1">
                <a:solidFill>
                  <a:srgbClr val="1A3F65"/>
                </a:solidFill>
              </a:rPr>
              <a:t>стационарлық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жағдайда</a:t>
            </a:r>
            <a:r>
              <a:rPr lang="ru-RU" b="0" dirty="0">
                <a:solidFill>
                  <a:srgbClr val="1A3F65"/>
                </a:solidFill>
              </a:rPr>
              <a:t> беріледі, </a:t>
            </a:r>
            <a:r>
              <a:rPr lang="ru-RU" b="0" dirty="0" err="1">
                <a:solidFill>
                  <a:srgbClr val="1A3F65"/>
                </a:solidFill>
              </a:rPr>
              <a:t>егер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медициналық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ұйымның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денсаулық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сақтау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ұйымының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kk-KZ" b="0" dirty="0">
                <a:solidFill>
                  <a:srgbClr val="1A3F65"/>
                </a:solidFill>
              </a:rPr>
              <a:t>ЖТМК</a:t>
            </a:r>
            <a:r>
              <a:rPr lang="en-US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ұсынуына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сәйкестігі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туралы</a:t>
            </a:r>
            <a:r>
              <a:rPr lang="ru-RU" b="0" dirty="0">
                <a:solidFill>
                  <a:srgbClr val="1A3F65"/>
                </a:solidFill>
              </a:rPr>
              <a:t> </a:t>
            </a:r>
            <a:r>
              <a:rPr lang="ru-RU" b="0" dirty="0" err="1">
                <a:solidFill>
                  <a:srgbClr val="1A3F65"/>
                </a:solidFill>
              </a:rPr>
              <a:t>қорытындысы</a:t>
            </a:r>
            <a:r>
              <a:rPr lang="ru-RU" b="0" dirty="0">
                <a:solidFill>
                  <a:srgbClr val="1A3F65"/>
                </a:solidFill>
              </a:rPr>
              <a:t> болса.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0687ED-DC11-439A-8F04-9F82E1B7044B}"/>
              </a:ext>
            </a:extLst>
          </p:cNvPr>
          <p:cNvSpPr txBox="1"/>
          <p:nvPr/>
        </p:nvSpPr>
        <p:spPr>
          <a:xfrm>
            <a:off x="6910390" y="3064394"/>
            <a:ext cx="4721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 err="1">
                <a:solidFill>
                  <a:srgbClr val="1A3F65"/>
                </a:solidFill>
              </a:rPr>
              <a:t>Ауруханаға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жатқызу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күнін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емхана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науқастың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құжаттарын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алған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күннен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бастап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b="1" dirty="0">
                <a:solidFill>
                  <a:srgbClr val="1A3F65"/>
                </a:solidFill>
              </a:rPr>
              <a:t>2 жұмыс </a:t>
            </a:r>
            <a:r>
              <a:rPr lang="ru-RU" sz="1400" b="1" dirty="0" err="1">
                <a:solidFill>
                  <a:srgbClr val="1A3F65"/>
                </a:solidFill>
              </a:rPr>
              <a:t>күні</a:t>
            </a:r>
            <a:r>
              <a:rPr lang="ru-RU" sz="1400" b="1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ішінде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анықтайды</a:t>
            </a:r>
            <a:endParaRPr lang="ru-RU" sz="1400" dirty="0">
              <a:solidFill>
                <a:srgbClr val="1A3F65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88C950-4999-48D0-A9C9-91B69BF8E291}"/>
              </a:ext>
            </a:extLst>
          </p:cNvPr>
          <p:cNvSpPr txBox="1"/>
          <p:nvPr/>
        </p:nvSpPr>
        <p:spPr>
          <a:xfrm>
            <a:off x="6896518" y="3587614"/>
            <a:ext cx="504800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>
                <a:solidFill>
                  <a:srgbClr val="1A3F65"/>
                </a:solidFill>
              </a:rPr>
              <a:t>Клиника </a:t>
            </a:r>
            <a:r>
              <a:rPr lang="ru-RU" sz="1400" dirty="0" err="1">
                <a:solidFill>
                  <a:srgbClr val="1A3F65"/>
                </a:solidFill>
              </a:rPr>
              <a:t>ауруханаға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жатқызылған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күнді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алғаннан</a:t>
            </a:r>
            <a:r>
              <a:rPr lang="ru-RU" sz="1400" dirty="0">
                <a:solidFill>
                  <a:srgbClr val="1A3F65"/>
                </a:solidFill>
              </a:rPr>
              <a:t> кейін </a:t>
            </a:r>
            <a:r>
              <a:rPr lang="ru-RU" sz="1400" dirty="0" err="1">
                <a:solidFill>
                  <a:srgbClr val="1A3F65"/>
                </a:solidFill>
              </a:rPr>
              <a:t>науқасқа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b="1" dirty="0" err="1">
                <a:solidFill>
                  <a:srgbClr val="1A3F65"/>
                </a:solidFill>
              </a:rPr>
              <a:t>қай</a:t>
            </a:r>
            <a:r>
              <a:rPr lang="ru-RU" sz="1400" b="1" dirty="0">
                <a:solidFill>
                  <a:srgbClr val="1A3F65"/>
                </a:solidFill>
              </a:rPr>
              <a:t> </a:t>
            </a:r>
            <a:r>
              <a:rPr lang="ru-RU" sz="1400" b="1" dirty="0" err="1">
                <a:solidFill>
                  <a:srgbClr val="1A3F65"/>
                </a:solidFill>
              </a:rPr>
              <a:t>күні</a:t>
            </a:r>
            <a:r>
              <a:rPr lang="ru-RU" sz="1400" b="1" dirty="0">
                <a:solidFill>
                  <a:srgbClr val="1A3F65"/>
                </a:solidFill>
              </a:rPr>
              <a:t> </a:t>
            </a:r>
            <a:r>
              <a:rPr lang="ru-RU" sz="1400" b="1" dirty="0" err="1">
                <a:solidFill>
                  <a:srgbClr val="1A3F65"/>
                </a:solidFill>
              </a:rPr>
              <a:t>туралы</a:t>
            </a:r>
            <a:r>
              <a:rPr lang="ru-RU" sz="1400" b="1" dirty="0">
                <a:solidFill>
                  <a:srgbClr val="1A3F65"/>
                </a:solidFill>
              </a:rPr>
              <a:t> </a:t>
            </a:r>
            <a:r>
              <a:rPr lang="ru-RU" sz="1400" b="1" dirty="0" err="1">
                <a:solidFill>
                  <a:srgbClr val="1A3F65"/>
                </a:solidFill>
              </a:rPr>
              <a:t>хабарлауы</a:t>
            </a:r>
            <a:r>
              <a:rPr lang="ru-RU" sz="1400" b="1" dirty="0">
                <a:solidFill>
                  <a:srgbClr val="1A3F65"/>
                </a:solidFill>
              </a:rPr>
              <a:t> тиіс </a:t>
            </a:r>
            <a:r>
              <a:rPr lang="ru-RU" sz="1400" dirty="0">
                <a:solidFill>
                  <a:srgbClr val="1A3F65"/>
                </a:solidFill>
              </a:rPr>
              <a:t>(1 күн </a:t>
            </a:r>
            <a:r>
              <a:rPr lang="ru-RU" sz="1400" dirty="0" err="1">
                <a:solidFill>
                  <a:srgbClr val="1A3F65"/>
                </a:solidFill>
              </a:rPr>
              <a:t>ішінде</a:t>
            </a:r>
            <a:r>
              <a:rPr lang="ru-RU" sz="1400" dirty="0">
                <a:solidFill>
                  <a:srgbClr val="1A3F65"/>
                </a:solidFill>
              </a:rPr>
              <a:t>):</a:t>
            </a:r>
          </a:p>
          <a:p>
            <a:r>
              <a:rPr lang="ru-RU" sz="1400" dirty="0" err="1">
                <a:solidFill>
                  <a:srgbClr val="1A3F65"/>
                </a:solidFill>
              </a:rPr>
              <a:t>ауызша</a:t>
            </a:r>
            <a:endParaRPr lang="ru-RU" sz="1400" dirty="0">
              <a:solidFill>
                <a:srgbClr val="1A3F65"/>
              </a:solidFill>
            </a:endParaRPr>
          </a:p>
          <a:p>
            <a:r>
              <a:rPr lang="en-US" sz="1400" dirty="0">
                <a:solidFill>
                  <a:srgbClr val="1A3F65"/>
                </a:solidFill>
              </a:rPr>
              <a:t>SMS </a:t>
            </a:r>
            <a:r>
              <a:rPr lang="ru-RU" sz="1400" dirty="0" err="1">
                <a:solidFill>
                  <a:srgbClr val="1A3F65"/>
                </a:solidFill>
              </a:rPr>
              <a:t>хабарлама</a:t>
            </a:r>
            <a:r>
              <a:rPr lang="ru-RU" sz="1400" dirty="0">
                <a:solidFill>
                  <a:srgbClr val="1A3F65"/>
                </a:solidFill>
              </a:rPr>
              <a:t> арқылы</a:t>
            </a:r>
          </a:p>
          <a:p>
            <a:r>
              <a:rPr lang="ru-RU" sz="1400" dirty="0">
                <a:solidFill>
                  <a:srgbClr val="1A3F65"/>
                </a:solidFill>
              </a:rPr>
              <a:t>«</a:t>
            </a:r>
            <a:r>
              <a:rPr lang="ru-RU" sz="1400" dirty="0" err="1">
                <a:solidFill>
                  <a:srgbClr val="1A3F65"/>
                </a:solidFill>
              </a:rPr>
              <a:t>Ауруханаға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жатқызу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бюросы</a:t>
            </a:r>
            <a:r>
              <a:rPr lang="ru-RU" sz="1400" dirty="0">
                <a:solidFill>
                  <a:srgbClr val="1A3F65"/>
                </a:solidFill>
              </a:rPr>
              <a:t>» </a:t>
            </a:r>
            <a:r>
              <a:rPr lang="ru-RU" sz="1400" dirty="0" err="1">
                <a:solidFill>
                  <a:srgbClr val="1A3F65"/>
                </a:solidFill>
              </a:rPr>
              <a:t>порталындағы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пайдаланушының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шотындағы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электронды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хабарлама</a:t>
            </a:r>
            <a:r>
              <a:rPr lang="ru-RU" sz="1400" dirty="0">
                <a:solidFill>
                  <a:srgbClr val="1A3F65"/>
                </a:solidFill>
              </a:rPr>
              <a:t> арқылы</a:t>
            </a:r>
          </a:p>
          <a:p>
            <a:r>
              <a:rPr lang="kk-KZ" sz="1400" dirty="0">
                <a:solidFill>
                  <a:srgbClr val="1A3F65"/>
                </a:solidFill>
              </a:rPr>
              <a:t>МАЖ</a:t>
            </a:r>
            <a:r>
              <a:rPr lang="en-US" sz="1400" dirty="0">
                <a:solidFill>
                  <a:srgbClr val="1A3F65"/>
                </a:solidFill>
              </a:rPr>
              <a:t> -</a:t>
            </a:r>
            <a:r>
              <a:rPr lang="ru-RU" sz="1400" dirty="0">
                <a:solidFill>
                  <a:srgbClr val="1A3F65"/>
                </a:solidFill>
              </a:rPr>
              <a:t>да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368BAD-4D26-45BE-ABCF-35B038EFC096}"/>
              </a:ext>
            </a:extLst>
          </p:cNvPr>
          <p:cNvSpPr txBox="1"/>
          <p:nvPr/>
        </p:nvSpPr>
        <p:spPr>
          <a:xfrm>
            <a:off x="1220683" y="3233394"/>
            <a:ext cx="472134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>
                <a:solidFill>
                  <a:srgbClr val="1A3F65"/>
                </a:solidFill>
              </a:rPr>
              <a:t>Егер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емделуші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ауруханада</a:t>
            </a:r>
            <a:r>
              <a:rPr lang="ru-RU" dirty="0">
                <a:solidFill>
                  <a:srgbClr val="1A3F65"/>
                </a:solidFill>
              </a:rPr>
              <a:t> болса, </a:t>
            </a:r>
            <a:r>
              <a:rPr lang="ru-RU" dirty="0" err="1">
                <a:solidFill>
                  <a:srgbClr val="1A3F65"/>
                </a:solidFill>
              </a:rPr>
              <a:t>емдеуші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дәрігер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бөлім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меңгерушісімен</a:t>
            </a:r>
            <a:r>
              <a:rPr lang="ru-RU" dirty="0">
                <a:solidFill>
                  <a:srgbClr val="1A3F65"/>
                </a:solidFill>
              </a:rPr>
              <a:t> (немесе </a:t>
            </a:r>
            <a:r>
              <a:rPr lang="ru-RU" dirty="0" err="1">
                <a:solidFill>
                  <a:srgbClr val="1A3F65"/>
                </a:solidFill>
              </a:rPr>
              <a:t>бастықтың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орынбасарымен</a:t>
            </a:r>
            <a:r>
              <a:rPr lang="ru-RU" dirty="0">
                <a:solidFill>
                  <a:srgbClr val="1A3F65"/>
                </a:solidFill>
              </a:rPr>
              <a:t>) </a:t>
            </a:r>
            <a:r>
              <a:rPr lang="ru-RU" dirty="0" err="1">
                <a:solidFill>
                  <a:srgbClr val="1A3F65"/>
                </a:solidFill>
              </a:rPr>
              <a:t>бірге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құжаттарды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электронды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пошта</a:t>
            </a:r>
            <a:r>
              <a:rPr lang="ru-RU" dirty="0">
                <a:solidFill>
                  <a:srgbClr val="1A3F65"/>
                </a:solidFill>
              </a:rPr>
              <a:t> арқылы </a:t>
            </a:r>
            <a:r>
              <a:rPr lang="ru-RU" dirty="0" err="1">
                <a:solidFill>
                  <a:srgbClr val="1A3F65"/>
                </a:solidFill>
              </a:rPr>
              <a:t>комиссияның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қарауына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ұсынады</a:t>
            </a:r>
            <a:r>
              <a:rPr lang="ru-RU" dirty="0">
                <a:solidFill>
                  <a:srgbClr val="1A3F65"/>
                </a:solidFill>
              </a:rPr>
              <a:t>.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96BA91-FC1D-4B8E-8FED-9C7A0BC2D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23" y="5662580"/>
            <a:ext cx="500271" cy="500271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A419D2E-6271-43DF-A3D9-4158EE13A06F}"/>
              </a:ext>
            </a:extLst>
          </p:cNvPr>
          <p:cNvGrpSpPr/>
          <p:nvPr/>
        </p:nvGrpSpPr>
        <p:grpSpPr>
          <a:xfrm>
            <a:off x="1388200" y="4304583"/>
            <a:ext cx="4922394" cy="1685077"/>
            <a:chOff x="1319435" y="3332513"/>
            <a:chExt cx="4721346" cy="168507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DAE20B-B28E-4CB7-A186-5AD58C5B082B}"/>
                </a:ext>
              </a:extLst>
            </p:cNvPr>
            <p:cNvSpPr txBox="1"/>
            <p:nvPr/>
          </p:nvSpPr>
          <p:spPr>
            <a:xfrm>
              <a:off x="1319435" y="3332513"/>
              <a:ext cx="4721346" cy="16850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 b="0">
                  <a:solidFill>
                    <a:schemeClr val="accent6">
                      <a:lumMod val="50000"/>
                    </a:schemeClr>
                  </a:solidFill>
                  <a:latin typeface="FS Joey Pro" panose="02000806040000020004" pitchFamily="50" charset="-52"/>
                </a:defRPr>
              </a:lvl1pPr>
            </a:lstStyle>
            <a:p>
              <a:pPr marL="176213">
                <a:spcBef>
                  <a:spcPts val="300"/>
                </a:spcBef>
              </a:pPr>
              <a:r>
                <a:rPr lang="kk-KZ" b="1" dirty="0">
                  <a:solidFill>
                    <a:srgbClr val="1A3F65"/>
                  </a:solidFill>
                </a:rPr>
                <a:t>ЖТМК</a:t>
              </a:r>
              <a:r>
                <a:rPr lang="en-US" b="1" dirty="0">
                  <a:solidFill>
                    <a:srgbClr val="1A3F65"/>
                  </a:solidFill>
                </a:rPr>
                <a:t> </a:t>
              </a:r>
              <a:r>
                <a:rPr lang="ru-RU" b="1" dirty="0">
                  <a:solidFill>
                    <a:srgbClr val="1A3F65"/>
                  </a:solidFill>
                </a:rPr>
                <a:t>КОМИССИЯСЫНА ҰСЫНЫЛҒАН ҚҰЖАТТАРДЫҢ ЖИНАҒЫ:</a:t>
              </a:r>
              <a:r>
                <a:rPr lang="ru-RU" dirty="0">
                  <a:solidFill>
                    <a:srgbClr val="1A3F65"/>
                  </a:solidFill>
                </a:rPr>
                <a:t>      </a:t>
              </a:r>
              <a:r>
                <a:rPr lang="ru-RU" dirty="0" err="1">
                  <a:solidFill>
                    <a:srgbClr val="1A3F65"/>
                  </a:solidFill>
                </a:rPr>
                <a:t>науқастың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жеке</a:t>
              </a:r>
              <a:r>
                <a:rPr lang="ru-RU" dirty="0">
                  <a:solidFill>
                    <a:srgbClr val="1A3F65"/>
                  </a:solidFill>
                </a:rPr>
                <a:t> басын </a:t>
              </a:r>
              <a:r>
                <a:rPr lang="ru-RU" dirty="0" err="1">
                  <a:solidFill>
                    <a:srgbClr val="1A3F65"/>
                  </a:solidFill>
                </a:rPr>
                <a:t>куәландыратын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құжаттың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көшірмесі</a:t>
              </a:r>
              <a:r>
                <a:rPr lang="ru-RU" dirty="0">
                  <a:solidFill>
                    <a:srgbClr val="1A3F65"/>
                  </a:solidFill>
                </a:rPr>
                <a:t>;</a:t>
              </a:r>
            </a:p>
            <a:p>
              <a:pPr marL="176213">
                <a:spcBef>
                  <a:spcPts val="300"/>
                </a:spcBef>
              </a:pPr>
              <a:r>
                <a:rPr lang="ru-RU" dirty="0" err="1">
                  <a:solidFill>
                    <a:srgbClr val="1A3F65"/>
                  </a:solidFill>
                </a:rPr>
                <a:t>стационарға</a:t>
              </a:r>
              <a:r>
                <a:rPr lang="ru-RU" dirty="0">
                  <a:solidFill>
                    <a:srgbClr val="1A3F65"/>
                  </a:solidFill>
                </a:rPr>
                <a:t> және (немесе) </a:t>
              </a:r>
              <a:r>
                <a:rPr lang="ru-RU" dirty="0" err="1">
                  <a:solidFill>
                    <a:srgbClr val="1A3F65"/>
                  </a:solidFill>
                </a:rPr>
                <a:t>күндізгі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стационарға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жатқызу</a:t>
              </a:r>
              <a:r>
                <a:rPr lang="ru-RU" dirty="0">
                  <a:solidFill>
                    <a:srgbClr val="1A3F65"/>
                  </a:solidFill>
                </a:rPr>
                <a:t> үшін </a:t>
              </a:r>
              <a:r>
                <a:rPr lang="ru-RU" dirty="0" err="1">
                  <a:solidFill>
                    <a:srgbClr val="1A3F65"/>
                  </a:solidFill>
                </a:rPr>
                <a:t>медициналық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ұйымға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жолдама</a:t>
              </a:r>
              <a:r>
                <a:rPr lang="ru-RU" dirty="0">
                  <a:solidFill>
                    <a:srgbClr val="1A3F65"/>
                  </a:solidFill>
                </a:rPr>
                <a:t>;</a:t>
              </a:r>
            </a:p>
            <a:p>
              <a:pPr marL="176213">
                <a:spcBef>
                  <a:spcPts val="300"/>
                </a:spcBef>
              </a:pPr>
              <a:r>
                <a:rPr lang="ru-RU" dirty="0" err="1">
                  <a:solidFill>
                    <a:srgbClr val="1A3F65"/>
                  </a:solidFill>
                </a:rPr>
                <a:t>амбулаторлық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науқасқа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медициналық</a:t>
              </a:r>
              <a:r>
                <a:rPr lang="ru-RU" dirty="0">
                  <a:solidFill>
                    <a:srgbClr val="1A3F65"/>
                  </a:solidFill>
                </a:rPr>
                <a:t> карта немесе </a:t>
              </a:r>
              <a:r>
                <a:rPr lang="ru-RU" dirty="0" err="1">
                  <a:solidFill>
                    <a:srgbClr val="1A3F65"/>
                  </a:solidFill>
                </a:rPr>
                <a:t>стационарға</a:t>
              </a:r>
              <a:r>
                <a:rPr lang="ru-RU" dirty="0">
                  <a:solidFill>
                    <a:srgbClr val="1A3F65"/>
                  </a:solidFill>
                </a:rPr>
                <a:t> арналған </a:t>
              </a:r>
              <a:r>
                <a:rPr lang="ru-RU" dirty="0" err="1">
                  <a:solidFill>
                    <a:srgbClr val="1A3F65"/>
                  </a:solidFill>
                </a:rPr>
                <a:t>медициналық</a:t>
              </a:r>
              <a:r>
                <a:rPr lang="ru-RU" dirty="0">
                  <a:solidFill>
                    <a:srgbClr val="1A3F65"/>
                  </a:solidFill>
                </a:rPr>
                <a:t> карта </a:t>
              </a:r>
              <a:r>
                <a:rPr lang="ru-RU" dirty="0" err="1">
                  <a:solidFill>
                    <a:srgbClr val="1A3F65"/>
                  </a:solidFill>
                </a:rPr>
                <a:t>үзіндісі</a:t>
              </a:r>
              <a:r>
                <a:rPr lang="ru-RU" dirty="0">
                  <a:solidFill>
                    <a:srgbClr val="1A3F65"/>
                  </a:solidFill>
                </a:rPr>
                <a:t>;</a:t>
              </a:r>
            </a:p>
            <a:p>
              <a:pPr marL="176213">
                <a:spcBef>
                  <a:spcPts val="300"/>
                </a:spcBef>
              </a:pPr>
              <a:r>
                <a:rPr lang="ru-RU" dirty="0" err="1">
                  <a:solidFill>
                    <a:srgbClr val="1A3F65"/>
                  </a:solidFill>
                </a:rPr>
                <a:t>мамандандырылған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мамандардың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зерттеулері</a:t>
              </a:r>
              <a:r>
                <a:rPr lang="ru-RU" dirty="0">
                  <a:solidFill>
                    <a:srgbClr val="1A3F65"/>
                  </a:solidFill>
                </a:rPr>
                <a:t> мен </a:t>
              </a:r>
              <a:r>
                <a:rPr lang="ru-RU" dirty="0" err="1">
                  <a:solidFill>
                    <a:srgbClr val="1A3F65"/>
                  </a:solidFill>
                </a:rPr>
                <a:t>консультацияларының</a:t>
              </a:r>
              <a:r>
                <a:rPr lang="ru-RU" dirty="0">
                  <a:solidFill>
                    <a:srgbClr val="1A3F65"/>
                  </a:solidFill>
                </a:rPr>
                <a:t> </a:t>
              </a:r>
              <a:r>
                <a:rPr lang="ru-RU" dirty="0" err="1">
                  <a:solidFill>
                    <a:srgbClr val="1A3F65"/>
                  </a:solidFill>
                </a:rPr>
                <a:t>нәтижелері</a:t>
              </a:r>
              <a:endParaRPr lang="en-US" dirty="0">
                <a:solidFill>
                  <a:srgbClr val="1A3F65"/>
                </a:solidFill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F6BE27B-0A1C-49A9-AA26-9FBDEB1AD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2855" y="3594130"/>
              <a:ext cx="169429" cy="169429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32AC0E6-1618-4992-960A-51A44BA48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912" y="3913201"/>
              <a:ext cx="169429" cy="16942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8F929A2C-E313-4A3B-A99E-244CA656A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911" y="4309585"/>
              <a:ext cx="169430" cy="16943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D524BD0-8456-4B89-88C9-A15E1C822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3119" y="4717451"/>
              <a:ext cx="164301" cy="164301"/>
            </a:xfrm>
            <a:prstGeom prst="rect">
              <a:avLst/>
            </a:prstGeom>
          </p:spPr>
        </p:pic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A7E6EAE-047A-46FA-AD2F-6328548896D9}"/>
              </a:ext>
            </a:extLst>
          </p:cNvPr>
          <p:cNvSpPr txBox="1"/>
          <p:nvPr/>
        </p:nvSpPr>
        <p:spPr>
          <a:xfrm>
            <a:off x="1842568" y="2419524"/>
            <a:ext cx="4231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>
                <a:solidFill>
                  <a:srgbClr val="1A3F65"/>
                </a:solidFill>
              </a:rPr>
              <a:t>Комиссияға</a:t>
            </a:r>
            <a:r>
              <a:rPr lang="ru-RU" sz="1600" b="1" dirty="0">
                <a:solidFill>
                  <a:srgbClr val="1A3F65"/>
                </a:solidFill>
              </a:rPr>
              <a:t> </a:t>
            </a:r>
            <a:r>
              <a:rPr lang="ru-RU" sz="1600" b="1" dirty="0" err="1">
                <a:solidFill>
                  <a:srgbClr val="1A3F65"/>
                </a:solidFill>
              </a:rPr>
              <a:t>құжаттарды</a:t>
            </a:r>
            <a:r>
              <a:rPr lang="ru-RU" sz="1600" b="1" dirty="0">
                <a:solidFill>
                  <a:srgbClr val="1A3F65"/>
                </a:solidFill>
              </a:rPr>
              <a:t> </a:t>
            </a:r>
            <a:r>
              <a:rPr lang="ru-RU" sz="1600" b="1" dirty="0" err="1">
                <a:solidFill>
                  <a:srgbClr val="1A3F65"/>
                </a:solidFill>
              </a:rPr>
              <a:t>емделушінің</a:t>
            </a:r>
            <a:r>
              <a:rPr lang="ru-RU" sz="1600" b="1" dirty="0">
                <a:solidFill>
                  <a:srgbClr val="1A3F65"/>
                </a:solidFill>
              </a:rPr>
              <a:t> </a:t>
            </a:r>
            <a:r>
              <a:rPr lang="ru-RU" sz="1600" b="1" dirty="0" err="1">
                <a:solidFill>
                  <a:srgbClr val="1A3F65"/>
                </a:solidFill>
              </a:rPr>
              <a:t>бекітілген</a:t>
            </a:r>
            <a:r>
              <a:rPr lang="ru-RU" sz="1600" b="1" dirty="0">
                <a:solidFill>
                  <a:srgbClr val="1A3F65"/>
                </a:solidFill>
              </a:rPr>
              <a:t> </a:t>
            </a:r>
            <a:r>
              <a:rPr lang="ru-RU" sz="1600" b="1" dirty="0" err="1">
                <a:solidFill>
                  <a:srgbClr val="1A3F65"/>
                </a:solidFill>
              </a:rPr>
              <a:t>жеріндегі</a:t>
            </a:r>
            <a:r>
              <a:rPr lang="ru-RU" sz="1600" b="1" dirty="0">
                <a:solidFill>
                  <a:srgbClr val="1A3F65"/>
                </a:solidFill>
              </a:rPr>
              <a:t> </a:t>
            </a:r>
            <a:r>
              <a:rPr lang="ru-RU" sz="1600" b="1" dirty="0" err="1">
                <a:solidFill>
                  <a:srgbClr val="1A3F65"/>
                </a:solidFill>
              </a:rPr>
              <a:t>емхананың</a:t>
            </a:r>
            <a:r>
              <a:rPr lang="ru-RU" sz="1600" b="1" dirty="0">
                <a:solidFill>
                  <a:srgbClr val="1A3F65"/>
                </a:solidFill>
              </a:rPr>
              <a:t> </a:t>
            </a:r>
            <a:r>
              <a:rPr lang="ru-RU" sz="1600" b="1" dirty="0" err="1">
                <a:solidFill>
                  <a:srgbClr val="1A3F65"/>
                </a:solidFill>
              </a:rPr>
              <a:t>маманы</a:t>
            </a:r>
            <a:r>
              <a:rPr lang="ru-RU" sz="1600" b="1" dirty="0">
                <a:solidFill>
                  <a:srgbClr val="1A3F65"/>
                </a:solidFill>
              </a:rPr>
              <a:t> </a:t>
            </a:r>
            <a:r>
              <a:rPr lang="ru-RU" sz="1600" b="1" dirty="0" err="1">
                <a:solidFill>
                  <a:srgbClr val="1A3F65"/>
                </a:solidFill>
              </a:rPr>
              <a:t>ұсынады</a:t>
            </a:r>
            <a:endParaRPr lang="en-US" sz="1600" b="1" dirty="0">
              <a:solidFill>
                <a:srgbClr val="1A3F65"/>
              </a:solidFill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BF46A1E-44D7-4F13-819C-E882A1136C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35" y="6133405"/>
            <a:ext cx="396123" cy="39612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90F78C9-F5EB-4EEF-AC38-26FF70A2DD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349" y="4248573"/>
            <a:ext cx="317627" cy="317627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FE6E4958-B488-4378-B75D-8524ECB44556}"/>
              </a:ext>
            </a:extLst>
          </p:cNvPr>
          <p:cNvSpPr/>
          <p:nvPr/>
        </p:nvSpPr>
        <p:spPr>
          <a:xfrm flipH="1">
            <a:off x="1220683" y="4214033"/>
            <a:ext cx="5037423" cy="176527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3474CB8-C2D3-4B0B-A630-D17D06360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27" y="2394967"/>
            <a:ext cx="730573" cy="73057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екст, зна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63AD2BC3-3D02-420F-850A-9A3080F5C2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67" y="1813865"/>
            <a:ext cx="646331" cy="64633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EFEDE92-4358-4799-8C5C-6A9F2803E215}"/>
              </a:ext>
            </a:extLst>
          </p:cNvPr>
          <p:cNvSpPr txBox="1"/>
          <p:nvPr/>
        </p:nvSpPr>
        <p:spPr>
          <a:xfrm>
            <a:off x="1785279" y="6069857"/>
            <a:ext cx="3793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1A3F65"/>
                </a:solidFill>
              </a:rPr>
              <a:t>Комиссия </a:t>
            </a:r>
            <a:r>
              <a:rPr lang="ru-RU" sz="1400" dirty="0" err="1">
                <a:solidFill>
                  <a:srgbClr val="1A3F65"/>
                </a:solidFill>
              </a:rPr>
              <a:t>құжаттарды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b="1" dirty="0">
                <a:solidFill>
                  <a:srgbClr val="1A3F65"/>
                </a:solidFill>
              </a:rPr>
              <a:t>2 жұмыс </a:t>
            </a:r>
            <a:r>
              <a:rPr lang="ru-RU" sz="1400" b="1" dirty="0" err="1">
                <a:solidFill>
                  <a:srgbClr val="1A3F65"/>
                </a:solidFill>
              </a:rPr>
              <a:t>күні</a:t>
            </a:r>
            <a:r>
              <a:rPr lang="ru-RU" sz="1400" b="1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ішінде</a:t>
            </a:r>
            <a:r>
              <a:rPr lang="ru-RU" sz="1400" dirty="0">
                <a:solidFill>
                  <a:srgbClr val="1A3F65"/>
                </a:solidFill>
              </a:rPr>
              <a:t> </a:t>
            </a:r>
            <a:r>
              <a:rPr lang="ru-RU" sz="1400" dirty="0" err="1">
                <a:solidFill>
                  <a:srgbClr val="1A3F65"/>
                </a:solidFill>
              </a:rPr>
              <a:t>қарайды</a:t>
            </a:r>
            <a:endParaRPr lang="ru-RU" sz="1400" b="1" dirty="0">
              <a:solidFill>
                <a:srgbClr val="1A3F65"/>
              </a:solidFill>
            </a:endParaRPr>
          </a:p>
        </p:txBody>
      </p:sp>
      <p:sp>
        <p:nvSpPr>
          <p:cNvPr id="51" name="Блок-схема: извлечение 50">
            <a:extLst>
              <a:ext uri="{FF2B5EF4-FFF2-40B4-BE49-F238E27FC236}">
                <a16:creationId xmlns:a16="http://schemas.microsoft.com/office/drawing/2014/main" id="{14E12D40-4148-4CDC-B325-B6519DC24810}"/>
              </a:ext>
            </a:extLst>
          </p:cNvPr>
          <p:cNvSpPr/>
          <p:nvPr/>
        </p:nvSpPr>
        <p:spPr>
          <a:xfrm rot="5400000">
            <a:off x="6879652" y="4170773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извлечение 51">
            <a:extLst>
              <a:ext uri="{FF2B5EF4-FFF2-40B4-BE49-F238E27FC236}">
                <a16:creationId xmlns:a16="http://schemas.microsoft.com/office/drawing/2014/main" id="{D54783EE-6100-4DB3-BFB1-F87085359500}"/>
              </a:ext>
            </a:extLst>
          </p:cNvPr>
          <p:cNvSpPr/>
          <p:nvPr/>
        </p:nvSpPr>
        <p:spPr>
          <a:xfrm rot="5400000">
            <a:off x="6879652" y="4352964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извлечение 52">
            <a:extLst>
              <a:ext uri="{FF2B5EF4-FFF2-40B4-BE49-F238E27FC236}">
                <a16:creationId xmlns:a16="http://schemas.microsoft.com/office/drawing/2014/main" id="{5847DF5C-B3E0-4A55-A234-912DEA0CAC99}"/>
              </a:ext>
            </a:extLst>
          </p:cNvPr>
          <p:cNvSpPr/>
          <p:nvPr/>
        </p:nvSpPr>
        <p:spPr>
          <a:xfrm rot="5400000">
            <a:off x="6875555" y="4578950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извлечение 54">
            <a:extLst>
              <a:ext uri="{FF2B5EF4-FFF2-40B4-BE49-F238E27FC236}">
                <a16:creationId xmlns:a16="http://schemas.microsoft.com/office/drawing/2014/main" id="{765D7327-A57C-473F-8C2B-78A62E345F47}"/>
              </a:ext>
            </a:extLst>
          </p:cNvPr>
          <p:cNvSpPr/>
          <p:nvPr/>
        </p:nvSpPr>
        <p:spPr>
          <a:xfrm rot="5400000">
            <a:off x="6875555" y="4996581"/>
            <a:ext cx="69669" cy="78377"/>
          </a:xfrm>
          <a:prstGeom prst="flowChartExtract">
            <a:avLst/>
          </a:prstGeom>
          <a:solidFill>
            <a:srgbClr val="76A9DC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0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170C5A-6C84-4551-A2BA-0FA4456FE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66" y="1256"/>
            <a:ext cx="12192000" cy="6858001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62AD1FD8-FB3F-40DB-BEB9-DB1483D36B12}"/>
              </a:ext>
            </a:extLst>
          </p:cNvPr>
          <p:cNvSpPr/>
          <p:nvPr/>
        </p:nvSpPr>
        <p:spPr>
          <a:xfrm>
            <a:off x="353839" y="1020860"/>
            <a:ext cx="4410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202039" y="959992"/>
            <a:ext cx="60140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Азаматтардан</a:t>
            </a:r>
            <a:r>
              <a:rPr lang="ru-RU" sz="4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4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ең</a:t>
            </a:r>
            <a:r>
              <a:rPr lang="ru-RU" sz="4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4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жиі</a:t>
            </a:r>
            <a:r>
              <a:rPr lang="ru-RU" sz="4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</a:p>
          <a:p>
            <a:pPr algn="ctr"/>
            <a:r>
              <a:rPr lang="ru-RU" sz="4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түсетін</a:t>
            </a:r>
            <a:r>
              <a:rPr lang="ru-RU" sz="4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4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өтінімдер</a:t>
            </a:r>
            <a:endParaRPr lang="ru-RU" sz="48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C63ACE-67AF-4FC3-8169-58EF8E4E1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0" y="130180"/>
            <a:ext cx="982061" cy="52066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F7E157-0B71-49BC-87D8-29B7BC5CFD76}"/>
              </a:ext>
            </a:extLst>
          </p:cNvPr>
          <p:cNvSpPr txBox="1"/>
          <p:nvPr/>
        </p:nvSpPr>
        <p:spPr>
          <a:xfrm rot="16200000">
            <a:off x="-2362043" y="3558532"/>
            <a:ext cx="581041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BFF08-0D27-429C-8182-586FD0DA9447}"/>
              </a:ext>
            </a:extLst>
          </p:cNvPr>
          <p:cNvSpPr txBox="1"/>
          <p:nvPr/>
        </p:nvSpPr>
        <p:spPr>
          <a:xfrm>
            <a:off x="2216383" y="2596989"/>
            <a:ext cx="1963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САҚТАНДЫРУ МӘРТЕБЕСІН </a:t>
            </a:r>
            <a:r>
              <a:rPr lang="ru-RU" dirty="0"/>
              <a:t>АНЫҚТАУ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45017-6476-4C5E-9DDB-1474E73984CD}"/>
              </a:ext>
            </a:extLst>
          </p:cNvPr>
          <p:cNvSpPr txBox="1"/>
          <p:nvPr/>
        </p:nvSpPr>
        <p:spPr>
          <a:xfrm>
            <a:off x="2216383" y="3413084"/>
            <a:ext cx="220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ҚАРЫЗ ПЕРИОДТАРЫН </a:t>
            </a:r>
            <a:r>
              <a:rPr lang="ru-RU" dirty="0"/>
              <a:t>АНЫҚТАУ</a:t>
            </a:r>
            <a:endParaRPr lang="ru-RU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C2384-457D-426C-AFFD-D64F69436EB1}"/>
              </a:ext>
            </a:extLst>
          </p:cNvPr>
          <p:cNvSpPr txBox="1"/>
          <p:nvPr/>
        </p:nvSpPr>
        <p:spPr>
          <a:xfrm>
            <a:off x="2189641" y="4030590"/>
            <a:ext cx="27326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ЖҰМЫС ІСТЕМЕЙТІН АЯҒЫ АУЫР ӘЙЕЛДЕР МЕН СТУДЕНТТЕРГЕ </a:t>
            </a:r>
            <a:r>
              <a:rPr lang="ru-RU" b="1" dirty="0"/>
              <a:t>ЖЕҢІЛДІК СТАТУСЫН БЕРУ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19543-3B77-40EF-AF84-331FA752E495}"/>
              </a:ext>
            </a:extLst>
          </p:cNvPr>
          <p:cNvSpPr txBox="1"/>
          <p:nvPr/>
        </p:nvSpPr>
        <p:spPr>
          <a:xfrm>
            <a:off x="8300810" y="2594793"/>
            <a:ext cx="3111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ДИАГНОСТИКАЛЫҚ ЗЕРТТЕУЛЕР / БЕЙІНДІ МАМАНДАРЫНЫҢ КОНСУЛЬТАЦИЯСЫНА </a:t>
            </a:r>
            <a:r>
              <a:rPr lang="ru-RU" b="1" dirty="0"/>
              <a:t>ЖОЛДАМА </a:t>
            </a:r>
            <a:r>
              <a:rPr lang="ru-RU" dirty="0"/>
              <a:t>БЕРІЛМЕУІ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41183-66E1-4BD0-AF3E-4A1132618F84}"/>
              </a:ext>
            </a:extLst>
          </p:cNvPr>
          <p:cNvSpPr txBox="1"/>
          <p:nvPr/>
        </p:nvSpPr>
        <p:spPr>
          <a:xfrm>
            <a:off x="8300810" y="3606313"/>
            <a:ext cx="2240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ДӘРІ-ДІРМЕКТІҢ </a:t>
            </a:r>
            <a:r>
              <a:rPr lang="ru-RU" dirty="0"/>
              <a:t>БЕРІЛМЕУІ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1BA169-99B0-44F0-822F-C56CC4F0C5CB}"/>
              </a:ext>
            </a:extLst>
          </p:cNvPr>
          <p:cNvSpPr txBox="1"/>
          <p:nvPr/>
        </p:nvSpPr>
        <p:spPr>
          <a:xfrm>
            <a:off x="8300809" y="5166262"/>
            <a:ext cx="343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КОВИД ПАНДЕМИЯСЫНЫҢ </a:t>
            </a:r>
            <a:r>
              <a:rPr lang="ru-RU" dirty="0"/>
              <a:t>КЕЗІНДЕ ЖЕДЕЛ ЖІРДЕМ ҚЫЗМЕТІ КЕЛМЕДІ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0E2631-9724-437D-B6E5-340CFF51F35B}"/>
              </a:ext>
            </a:extLst>
          </p:cNvPr>
          <p:cNvSpPr txBox="1"/>
          <p:nvPr/>
        </p:nvSpPr>
        <p:spPr>
          <a:xfrm>
            <a:off x="1751206" y="2350767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rgbClr val="084065"/>
                </a:solidFill>
              </a:rPr>
              <a:t>1</a:t>
            </a:r>
            <a:endParaRPr lang="ru-RU" sz="6000" u="none" dirty="0">
              <a:solidFill>
                <a:srgbClr val="084065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6992D6-9F1E-4F14-90DF-A51A22BDBE7F}"/>
              </a:ext>
            </a:extLst>
          </p:cNvPr>
          <p:cNvSpPr txBox="1"/>
          <p:nvPr/>
        </p:nvSpPr>
        <p:spPr>
          <a:xfrm>
            <a:off x="1761056" y="3174318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F92CDC-66BB-4CED-94A7-5A20BECBB0B2}"/>
              </a:ext>
            </a:extLst>
          </p:cNvPr>
          <p:cNvSpPr txBox="1"/>
          <p:nvPr/>
        </p:nvSpPr>
        <p:spPr>
          <a:xfrm>
            <a:off x="1767681" y="3870986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BC0E44-4C70-4A5C-8074-7D9EF7417026}"/>
              </a:ext>
            </a:extLst>
          </p:cNvPr>
          <p:cNvSpPr txBox="1"/>
          <p:nvPr/>
        </p:nvSpPr>
        <p:spPr>
          <a:xfrm>
            <a:off x="1757615" y="4778220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21E551-BF1A-4503-9D8B-579A644EB5B8}"/>
              </a:ext>
            </a:extLst>
          </p:cNvPr>
          <p:cNvSpPr txBox="1"/>
          <p:nvPr/>
        </p:nvSpPr>
        <p:spPr>
          <a:xfrm>
            <a:off x="7817256" y="2345391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1DB8B2-2470-4520-8CBB-BA4535B08585}"/>
              </a:ext>
            </a:extLst>
          </p:cNvPr>
          <p:cNvSpPr txBox="1"/>
          <p:nvPr/>
        </p:nvSpPr>
        <p:spPr>
          <a:xfrm>
            <a:off x="7812219" y="3400331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4540D-17FF-4529-8575-60D628189034}"/>
              </a:ext>
            </a:extLst>
          </p:cNvPr>
          <p:cNvSpPr txBox="1"/>
          <p:nvPr/>
        </p:nvSpPr>
        <p:spPr>
          <a:xfrm>
            <a:off x="8300809" y="4330890"/>
            <a:ext cx="3111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МӘМС БОЙЫНША АРТЫҚ / ҚАТЕ АУДАРЫЛҒАН ТӨЛЕМДЕРДІ ҚАЙТАРУ</a:t>
            </a:r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122B17-85AE-4E96-AAB8-BDD5E135DAC4}"/>
              </a:ext>
            </a:extLst>
          </p:cNvPr>
          <p:cNvSpPr txBox="1"/>
          <p:nvPr/>
        </p:nvSpPr>
        <p:spPr>
          <a:xfrm>
            <a:off x="7821082" y="4192885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29BFC3-24F1-4548-A9E5-85A33F974D28}"/>
              </a:ext>
            </a:extLst>
          </p:cNvPr>
          <p:cNvSpPr txBox="1"/>
          <p:nvPr/>
        </p:nvSpPr>
        <p:spPr>
          <a:xfrm>
            <a:off x="2216383" y="4943153"/>
            <a:ext cx="2240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/>
              <a:t>МЕДИЦИНАЛЫҚ ҚЫЗМЕТКЕРЛЕРДІҢ </a:t>
            </a:r>
            <a:r>
              <a:rPr lang="ru-RU" dirty="0"/>
              <a:t>ҮСТІНЕН ТҮСКЕН ШАҒЫМДАР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A25BD-01AA-4531-A457-7F01D7236001}"/>
              </a:ext>
            </a:extLst>
          </p:cNvPr>
          <p:cNvSpPr txBox="1"/>
          <p:nvPr/>
        </p:nvSpPr>
        <p:spPr>
          <a:xfrm>
            <a:off x="7812632" y="4943153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rgbClr val="084065"/>
                </a:solidFill>
              </a:rPr>
              <a:t>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2A7584-C6B7-4BFD-A7C0-08211A447436}"/>
              </a:ext>
            </a:extLst>
          </p:cNvPr>
          <p:cNvSpPr txBox="1"/>
          <p:nvPr/>
        </p:nvSpPr>
        <p:spPr>
          <a:xfrm>
            <a:off x="1291409" y="132664"/>
            <a:ext cx="672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МӘМС ТУРАЛЫ ХАЛЫҚТЫҢ ӨТІНІМДЕРІ</a:t>
            </a:r>
            <a:endParaRPr lang="ru-RU" sz="28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sp>
        <p:nvSpPr>
          <p:cNvPr id="40" name="Rectangle: Rounded Corners 26">
            <a:extLst>
              <a:ext uri="{FF2B5EF4-FFF2-40B4-BE49-F238E27FC236}">
                <a16:creationId xmlns:a16="http://schemas.microsoft.com/office/drawing/2014/main" id="{2D38A1FC-7382-41B0-A022-FDFB4155BE46}"/>
              </a:ext>
            </a:extLst>
          </p:cNvPr>
          <p:cNvSpPr/>
          <p:nvPr/>
        </p:nvSpPr>
        <p:spPr>
          <a:xfrm>
            <a:off x="5600394" y="2885224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ectangle: Rounded Corners 26">
            <a:extLst>
              <a:ext uri="{FF2B5EF4-FFF2-40B4-BE49-F238E27FC236}">
                <a16:creationId xmlns:a16="http://schemas.microsoft.com/office/drawing/2014/main" id="{15FC8715-E8FE-45F0-827B-BC8DCAA46E2E}"/>
              </a:ext>
            </a:extLst>
          </p:cNvPr>
          <p:cNvSpPr/>
          <p:nvPr/>
        </p:nvSpPr>
        <p:spPr>
          <a:xfrm>
            <a:off x="6388517" y="3350074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ectangle: Rounded Corners 26">
            <a:extLst>
              <a:ext uri="{FF2B5EF4-FFF2-40B4-BE49-F238E27FC236}">
                <a16:creationId xmlns:a16="http://schemas.microsoft.com/office/drawing/2014/main" id="{2EA9C6CF-7856-4FD7-A744-3C073A3D756A}"/>
              </a:ext>
            </a:extLst>
          </p:cNvPr>
          <p:cNvSpPr/>
          <p:nvPr/>
        </p:nvSpPr>
        <p:spPr>
          <a:xfrm>
            <a:off x="4868019" y="3295333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ectangle: Rounded Corners 26">
            <a:extLst>
              <a:ext uri="{FF2B5EF4-FFF2-40B4-BE49-F238E27FC236}">
                <a16:creationId xmlns:a16="http://schemas.microsoft.com/office/drawing/2014/main" id="{5C6C7F73-142B-4B20-A22E-E415BA28BA0A}"/>
              </a:ext>
            </a:extLst>
          </p:cNvPr>
          <p:cNvSpPr/>
          <p:nvPr/>
        </p:nvSpPr>
        <p:spPr>
          <a:xfrm>
            <a:off x="5655418" y="3771116"/>
            <a:ext cx="999216" cy="1049924"/>
          </a:xfrm>
          <a:prstGeom prst="roundRect">
            <a:avLst/>
          </a:prstGeom>
          <a:solidFill>
            <a:srgbClr val="084065"/>
          </a:solidFill>
          <a:ln>
            <a:noFill/>
          </a:ln>
          <a:scene3d>
            <a:camera prst="orthographicFront">
              <a:rot lat="19367709" lon="18747105" rev="3634775"/>
            </a:camera>
            <a:lightRig rig="flood" dir="t"/>
          </a:scene3d>
          <a:sp3d extrusionH="2540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4" name="Graphic 30" descr="Envelope">
            <a:extLst>
              <a:ext uri="{FF2B5EF4-FFF2-40B4-BE49-F238E27FC236}">
                <a16:creationId xmlns:a16="http://schemas.microsoft.com/office/drawing/2014/main" id="{DD46CE21-36C2-4EA7-A26A-867F3FC66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7641" y="3103820"/>
            <a:ext cx="616587" cy="616587"/>
          </a:xfrm>
          <a:prstGeom prst="rect">
            <a:avLst/>
          </a:prstGeom>
          <a:scene3d>
            <a:camera prst="orthographicFront">
              <a:rot lat="19499998" lon="0" rev="0"/>
            </a:camera>
            <a:lightRig rig="threePt" dir="t"/>
          </a:scene3d>
        </p:spPr>
      </p:pic>
      <p:sp>
        <p:nvSpPr>
          <p:cNvPr id="46" name="Freeform 181">
            <a:extLst>
              <a:ext uri="{FF2B5EF4-FFF2-40B4-BE49-F238E27FC236}">
                <a16:creationId xmlns:a16="http://schemas.microsoft.com/office/drawing/2014/main" id="{8D08FC67-BC0F-4DCF-9C47-53F0B54A0AB4}"/>
              </a:ext>
            </a:extLst>
          </p:cNvPr>
          <p:cNvSpPr>
            <a:spLocks noEditPoints="1"/>
          </p:cNvSpPr>
          <p:nvPr/>
        </p:nvSpPr>
        <p:spPr bwMode="auto">
          <a:xfrm>
            <a:off x="6505341" y="3657883"/>
            <a:ext cx="573997" cy="384684"/>
          </a:xfrm>
          <a:custGeom>
            <a:avLst/>
            <a:gdLst/>
            <a:ahLst/>
            <a:cxnLst>
              <a:cxn ang="0">
                <a:pos x="252" y="2"/>
              </a:cxn>
              <a:cxn ang="0">
                <a:pos x="252" y="2"/>
              </a:cxn>
              <a:cxn ang="0">
                <a:pos x="248" y="0"/>
              </a:cxn>
              <a:cxn ang="0">
                <a:pos x="248" y="0"/>
              </a:cxn>
              <a:cxn ang="0">
                <a:pos x="244" y="2"/>
              </a:cxn>
              <a:cxn ang="0">
                <a:pos x="4" y="162"/>
              </a:cxn>
              <a:cxn ang="0">
                <a:pos x="4" y="162"/>
              </a:cxn>
              <a:cxn ang="0">
                <a:pos x="0" y="164"/>
              </a:cxn>
              <a:cxn ang="0">
                <a:pos x="0" y="168"/>
              </a:cxn>
              <a:cxn ang="0">
                <a:pos x="0" y="168"/>
              </a:cxn>
              <a:cxn ang="0">
                <a:pos x="2" y="172"/>
              </a:cxn>
              <a:cxn ang="0">
                <a:pos x="6" y="176"/>
              </a:cxn>
              <a:cxn ang="0">
                <a:pos x="68" y="200"/>
              </a:cxn>
              <a:cxn ang="0">
                <a:pos x="98" y="252"/>
              </a:cxn>
              <a:cxn ang="0">
                <a:pos x="98" y="252"/>
              </a:cxn>
              <a:cxn ang="0">
                <a:pos x="100" y="254"/>
              </a:cxn>
              <a:cxn ang="0">
                <a:pos x="104" y="256"/>
              </a:cxn>
              <a:cxn ang="0">
                <a:pos x="104" y="256"/>
              </a:cxn>
              <a:cxn ang="0">
                <a:pos x="104" y="256"/>
              </a:cxn>
              <a:cxn ang="0">
                <a:pos x="108" y="254"/>
              </a:cxn>
              <a:cxn ang="0">
                <a:pos x="110" y="252"/>
              </a:cxn>
              <a:cxn ang="0">
                <a:pos x="128" y="224"/>
              </a:cxn>
              <a:cxn ang="0">
                <a:pos x="206" y="256"/>
              </a:cxn>
              <a:cxn ang="0">
                <a:pos x="206" y="256"/>
              </a:cxn>
              <a:cxn ang="0">
                <a:pos x="208" y="256"/>
              </a:cxn>
              <a:cxn ang="0">
                <a:pos x="208" y="256"/>
              </a:cxn>
              <a:cxn ang="0">
                <a:pos x="212" y="254"/>
              </a:cxn>
              <a:cxn ang="0">
                <a:pos x="212" y="254"/>
              </a:cxn>
              <a:cxn ang="0">
                <a:pos x="214" y="252"/>
              </a:cxn>
              <a:cxn ang="0">
                <a:pos x="216" y="250"/>
              </a:cxn>
              <a:cxn ang="0">
                <a:pos x="256" y="10"/>
              </a:cxn>
              <a:cxn ang="0">
                <a:pos x="256" y="10"/>
              </a:cxn>
              <a:cxn ang="0">
                <a:pos x="256" y="4"/>
              </a:cxn>
              <a:cxn ang="0">
                <a:pos x="252" y="2"/>
              </a:cxn>
              <a:cxn ang="0">
                <a:pos x="26" y="166"/>
              </a:cxn>
              <a:cxn ang="0">
                <a:pos x="210" y="42"/>
              </a:cxn>
              <a:cxn ang="0">
                <a:pos x="76" y="186"/>
              </a:cxn>
              <a:cxn ang="0">
                <a:pos x="76" y="186"/>
              </a:cxn>
              <a:cxn ang="0">
                <a:pos x="74" y="186"/>
              </a:cxn>
              <a:cxn ang="0">
                <a:pos x="26" y="166"/>
              </a:cxn>
              <a:cxn ang="0">
                <a:pos x="82" y="192"/>
              </a:cxn>
              <a:cxn ang="0">
                <a:pos x="82" y="192"/>
              </a:cxn>
              <a:cxn ang="0">
                <a:pos x="82" y="192"/>
              </a:cxn>
              <a:cxn ang="0">
                <a:pos x="234" y="30"/>
              </a:cxn>
              <a:cxn ang="0">
                <a:pos x="104" y="232"/>
              </a:cxn>
              <a:cxn ang="0">
                <a:pos x="82" y="192"/>
              </a:cxn>
              <a:cxn ang="0">
                <a:pos x="202" y="236"/>
              </a:cxn>
              <a:cxn ang="0">
                <a:pos x="134" y="210"/>
              </a:cxn>
              <a:cxn ang="0">
                <a:pos x="134" y="210"/>
              </a:cxn>
              <a:cxn ang="0">
                <a:pos x="128" y="208"/>
              </a:cxn>
              <a:cxn ang="0">
                <a:pos x="234" y="46"/>
              </a:cxn>
              <a:cxn ang="0">
                <a:pos x="202" y="236"/>
              </a:cxn>
            </a:cxnLst>
            <a:rect l="0" t="0" r="r" b="b"/>
            <a:pathLst>
              <a:path w="256" h="256">
                <a:moveTo>
                  <a:pt x="252" y="2"/>
                </a:moveTo>
                <a:lnTo>
                  <a:pt x="252" y="2"/>
                </a:lnTo>
                <a:lnTo>
                  <a:pt x="248" y="0"/>
                </a:lnTo>
                <a:lnTo>
                  <a:pt x="248" y="0"/>
                </a:lnTo>
                <a:lnTo>
                  <a:pt x="244" y="2"/>
                </a:lnTo>
                <a:lnTo>
                  <a:pt x="4" y="162"/>
                </a:lnTo>
                <a:lnTo>
                  <a:pt x="4" y="162"/>
                </a:lnTo>
                <a:lnTo>
                  <a:pt x="0" y="164"/>
                </a:lnTo>
                <a:lnTo>
                  <a:pt x="0" y="168"/>
                </a:lnTo>
                <a:lnTo>
                  <a:pt x="0" y="168"/>
                </a:lnTo>
                <a:lnTo>
                  <a:pt x="2" y="172"/>
                </a:lnTo>
                <a:lnTo>
                  <a:pt x="6" y="176"/>
                </a:lnTo>
                <a:lnTo>
                  <a:pt x="68" y="200"/>
                </a:lnTo>
                <a:lnTo>
                  <a:pt x="98" y="252"/>
                </a:lnTo>
                <a:lnTo>
                  <a:pt x="98" y="252"/>
                </a:lnTo>
                <a:lnTo>
                  <a:pt x="100" y="254"/>
                </a:lnTo>
                <a:lnTo>
                  <a:pt x="104" y="256"/>
                </a:lnTo>
                <a:lnTo>
                  <a:pt x="104" y="256"/>
                </a:lnTo>
                <a:lnTo>
                  <a:pt x="104" y="256"/>
                </a:lnTo>
                <a:lnTo>
                  <a:pt x="108" y="254"/>
                </a:lnTo>
                <a:lnTo>
                  <a:pt x="110" y="252"/>
                </a:lnTo>
                <a:lnTo>
                  <a:pt x="128" y="224"/>
                </a:lnTo>
                <a:lnTo>
                  <a:pt x="206" y="256"/>
                </a:lnTo>
                <a:lnTo>
                  <a:pt x="206" y="256"/>
                </a:lnTo>
                <a:lnTo>
                  <a:pt x="208" y="256"/>
                </a:lnTo>
                <a:lnTo>
                  <a:pt x="208" y="256"/>
                </a:lnTo>
                <a:lnTo>
                  <a:pt x="212" y="254"/>
                </a:lnTo>
                <a:lnTo>
                  <a:pt x="212" y="254"/>
                </a:lnTo>
                <a:lnTo>
                  <a:pt x="214" y="252"/>
                </a:lnTo>
                <a:lnTo>
                  <a:pt x="216" y="250"/>
                </a:lnTo>
                <a:lnTo>
                  <a:pt x="256" y="10"/>
                </a:lnTo>
                <a:lnTo>
                  <a:pt x="256" y="10"/>
                </a:lnTo>
                <a:lnTo>
                  <a:pt x="256" y="4"/>
                </a:lnTo>
                <a:lnTo>
                  <a:pt x="252" y="2"/>
                </a:lnTo>
                <a:close/>
                <a:moveTo>
                  <a:pt x="26" y="166"/>
                </a:moveTo>
                <a:lnTo>
                  <a:pt x="210" y="42"/>
                </a:lnTo>
                <a:lnTo>
                  <a:pt x="76" y="186"/>
                </a:lnTo>
                <a:lnTo>
                  <a:pt x="76" y="186"/>
                </a:lnTo>
                <a:lnTo>
                  <a:pt x="74" y="186"/>
                </a:lnTo>
                <a:lnTo>
                  <a:pt x="26" y="166"/>
                </a:lnTo>
                <a:close/>
                <a:moveTo>
                  <a:pt x="82" y="192"/>
                </a:moveTo>
                <a:lnTo>
                  <a:pt x="82" y="192"/>
                </a:lnTo>
                <a:lnTo>
                  <a:pt x="82" y="192"/>
                </a:lnTo>
                <a:lnTo>
                  <a:pt x="234" y="30"/>
                </a:lnTo>
                <a:lnTo>
                  <a:pt x="104" y="232"/>
                </a:lnTo>
                <a:lnTo>
                  <a:pt x="82" y="192"/>
                </a:lnTo>
                <a:close/>
                <a:moveTo>
                  <a:pt x="202" y="236"/>
                </a:moveTo>
                <a:lnTo>
                  <a:pt x="134" y="210"/>
                </a:lnTo>
                <a:lnTo>
                  <a:pt x="134" y="210"/>
                </a:lnTo>
                <a:lnTo>
                  <a:pt x="128" y="208"/>
                </a:lnTo>
                <a:lnTo>
                  <a:pt x="234" y="46"/>
                </a:lnTo>
                <a:lnTo>
                  <a:pt x="202" y="236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3024">
              <a:latin typeface="+mn-lt"/>
            </a:endParaRPr>
          </a:p>
        </p:txBody>
      </p:sp>
      <p:sp>
        <p:nvSpPr>
          <p:cNvPr id="47" name="Freeform 131">
            <a:extLst>
              <a:ext uri="{FF2B5EF4-FFF2-40B4-BE49-F238E27FC236}">
                <a16:creationId xmlns:a16="http://schemas.microsoft.com/office/drawing/2014/main" id="{DC238617-2D49-4572-AB67-4C51E94D8394}"/>
              </a:ext>
            </a:extLst>
          </p:cNvPr>
          <p:cNvSpPr>
            <a:spLocks noEditPoints="1"/>
          </p:cNvSpPr>
          <p:nvPr/>
        </p:nvSpPr>
        <p:spPr bwMode="auto">
          <a:xfrm>
            <a:off x="5153398" y="3577479"/>
            <a:ext cx="385962" cy="485631"/>
          </a:xfrm>
          <a:custGeom>
            <a:avLst/>
            <a:gdLst/>
            <a:ahLst/>
            <a:cxnLst>
              <a:cxn ang="0">
                <a:pos x="178" y="8"/>
              </a:cxn>
              <a:cxn ang="0">
                <a:pos x="162" y="28"/>
              </a:cxn>
              <a:cxn ang="0">
                <a:pos x="122" y="68"/>
              </a:cxn>
              <a:cxn ang="0">
                <a:pos x="66" y="72"/>
              </a:cxn>
              <a:cxn ang="0">
                <a:pos x="20" y="76"/>
              </a:cxn>
              <a:cxn ang="0">
                <a:pos x="2" y="96"/>
              </a:cxn>
              <a:cxn ang="0">
                <a:pos x="0" y="120"/>
              </a:cxn>
              <a:cxn ang="0">
                <a:pos x="14" y="146"/>
              </a:cxn>
              <a:cxn ang="0">
                <a:pos x="32" y="152"/>
              </a:cxn>
              <a:cxn ang="0">
                <a:pos x="48" y="168"/>
              </a:cxn>
              <a:cxn ang="0">
                <a:pos x="52" y="252"/>
              </a:cxn>
              <a:cxn ang="0">
                <a:pos x="96" y="256"/>
              </a:cxn>
              <a:cxn ang="0">
                <a:pos x="112" y="240"/>
              </a:cxn>
              <a:cxn ang="0">
                <a:pos x="108" y="222"/>
              </a:cxn>
              <a:cxn ang="0">
                <a:pos x="104" y="160"/>
              </a:cxn>
              <a:cxn ang="0">
                <a:pos x="106" y="156"/>
              </a:cxn>
              <a:cxn ang="0">
                <a:pos x="108" y="154"/>
              </a:cxn>
              <a:cxn ang="0">
                <a:pos x="108" y="154"/>
              </a:cxn>
              <a:cxn ang="0">
                <a:pos x="124" y="156"/>
              </a:cxn>
              <a:cxn ang="0">
                <a:pos x="162" y="196"/>
              </a:cxn>
              <a:cxn ang="0">
                <a:pos x="188" y="222"/>
              </a:cxn>
              <a:cxn ang="0">
                <a:pos x="212" y="222"/>
              </a:cxn>
              <a:cxn ang="0">
                <a:pos x="248" y="172"/>
              </a:cxn>
              <a:cxn ang="0">
                <a:pos x="256" y="112"/>
              </a:cxn>
              <a:cxn ang="0">
                <a:pos x="242" y="36"/>
              </a:cxn>
              <a:cxn ang="0">
                <a:pos x="206" y="0"/>
              </a:cxn>
              <a:cxn ang="0">
                <a:pos x="162" y="88"/>
              </a:cxn>
              <a:cxn ang="0">
                <a:pos x="196" y="96"/>
              </a:cxn>
              <a:cxn ang="0">
                <a:pos x="198" y="122"/>
              </a:cxn>
              <a:cxn ang="0">
                <a:pos x="162" y="136"/>
              </a:cxn>
              <a:cxn ang="0">
                <a:pos x="16" y="112"/>
              </a:cxn>
              <a:cxn ang="0">
                <a:pos x="32" y="88"/>
              </a:cxn>
              <a:cxn ang="0">
                <a:pos x="80" y="112"/>
              </a:cxn>
              <a:cxn ang="0">
                <a:pos x="32" y="136"/>
              </a:cxn>
              <a:cxn ang="0">
                <a:pos x="18" y="122"/>
              </a:cxn>
              <a:cxn ang="0">
                <a:pos x="64" y="168"/>
              </a:cxn>
              <a:cxn ang="0">
                <a:pos x="66" y="152"/>
              </a:cxn>
              <a:cxn ang="0">
                <a:pos x="88" y="160"/>
              </a:cxn>
              <a:cxn ang="0">
                <a:pos x="90" y="226"/>
              </a:cxn>
              <a:cxn ang="0">
                <a:pos x="96" y="240"/>
              </a:cxn>
              <a:cxn ang="0">
                <a:pos x="104" y="136"/>
              </a:cxn>
              <a:cxn ang="0">
                <a:pos x="88" y="112"/>
              </a:cxn>
              <a:cxn ang="0">
                <a:pos x="98" y="90"/>
              </a:cxn>
              <a:cxn ang="0">
                <a:pos x="116" y="86"/>
              </a:cxn>
              <a:cxn ang="0">
                <a:pos x="148" y="72"/>
              </a:cxn>
              <a:cxn ang="0">
                <a:pos x="144" y="132"/>
              </a:cxn>
              <a:cxn ang="0">
                <a:pos x="128" y="140"/>
              </a:cxn>
              <a:cxn ang="0">
                <a:pos x="200" y="208"/>
              </a:cxn>
              <a:cxn ang="0">
                <a:pos x="178" y="192"/>
              </a:cxn>
              <a:cxn ang="0">
                <a:pos x="184" y="152"/>
              </a:cxn>
              <a:cxn ang="0">
                <a:pos x="206" y="140"/>
              </a:cxn>
              <a:cxn ang="0">
                <a:pos x="216" y="112"/>
              </a:cxn>
              <a:cxn ang="0">
                <a:pos x="210" y="90"/>
              </a:cxn>
              <a:cxn ang="0">
                <a:pos x="190" y="72"/>
              </a:cxn>
              <a:cxn ang="0">
                <a:pos x="170" y="50"/>
              </a:cxn>
              <a:cxn ang="0">
                <a:pos x="194" y="18"/>
              </a:cxn>
              <a:cxn ang="0">
                <a:pos x="216" y="24"/>
              </a:cxn>
              <a:cxn ang="0">
                <a:pos x="236" y="74"/>
              </a:cxn>
              <a:cxn ang="0">
                <a:pos x="240" y="132"/>
              </a:cxn>
              <a:cxn ang="0">
                <a:pos x="222" y="192"/>
              </a:cxn>
            </a:cxnLst>
            <a:rect l="0" t="0" r="r" b="b"/>
            <a:pathLst>
              <a:path w="256" h="256">
                <a:moveTo>
                  <a:pt x="200" y="0"/>
                </a:moveTo>
                <a:lnTo>
                  <a:pt x="200" y="0"/>
                </a:lnTo>
                <a:lnTo>
                  <a:pt x="188" y="2"/>
                </a:lnTo>
                <a:lnTo>
                  <a:pt x="178" y="8"/>
                </a:lnTo>
                <a:lnTo>
                  <a:pt x="170" y="16"/>
                </a:lnTo>
                <a:lnTo>
                  <a:pt x="162" y="28"/>
                </a:lnTo>
                <a:lnTo>
                  <a:pt x="162" y="28"/>
                </a:lnTo>
                <a:lnTo>
                  <a:pt x="162" y="28"/>
                </a:lnTo>
                <a:lnTo>
                  <a:pt x="150" y="46"/>
                </a:lnTo>
                <a:lnTo>
                  <a:pt x="136" y="60"/>
                </a:lnTo>
                <a:lnTo>
                  <a:pt x="130" y="66"/>
                </a:lnTo>
                <a:lnTo>
                  <a:pt x="122" y="68"/>
                </a:lnTo>
                <a:lnTo>
                  <a:pt x="114" y="72"/>
                </a:lnTo>
                <a:lnTo>
                  <a:pt x="106" y="72"/>
                </a:lnTo>
                <a:lnTo>
                  <a:pt x="100" y="72"/>
                </a:lnTo>
                <a:lnTo>
                  <a:pt x="66" y="72"/>
                </a:lnTo>
                <a:lnTo>
                  <a:pt x="32" y="72"/>
                </a:lnTo>
                <a:lnTo>
                  <a:pt x="32" y="72"/>
                </a:lnTo>
                <a:lnTo>
                  <a:pt x="26" y="72"/>
                </a:lnTo>
                <a:lnTo>
                  <a:pt x="20" y="76"/>
                </a:lnTo>
                <a:lnTo>
                  <a:pt x="14" y="78"/>
                </a:lnTo>
                <a:lnTo>
                  <a:pt x="10" y="84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0" y="120"/>
                </a:lnTo>
                <a:lnTo>
                  <a:pt x="2" y="128"/>
                </a:lnTo>
                <a:lnTo>
                  <a:pt x="6" y="134"/>
                </a:lnTo>
                <a:lnTo>
                  <a:pt x="10" y="140"/>
                </a:lnTo>
                <a:lnTo>
                  <a:pt x="14" y="146"/>
                </a:lnTo>
                <a:lnTo>
                  <a:pt x="20" y="148"/>
                </a:lnTo>
                <a:lnTo>
                  <a:pt x="26" y="152"/>
                </a:lnTo>
                <a:lnTo>
                  <a:pt x="32" y="152"/>
                </a:lnTo>
                <a:lnTo>
                  <a:pt x="32" y="152"/>
                </a:lnTo>
                <a:lnTo>
                  <a:pt x="38" y="154"/>
                </a:lnTo>
                <a:lnTo>
                  <a:pt x="44" y="156"/>
                </a:lnTo>
                <a:lnTo>
                  <a:pt x="46" y="162"/>
                </a:lnTo>
                <a:lnTo>
                  <a:pt x="48" y="168"/>
                </a:lnTo>
                <a:lnTo>
                  <a:pt x="48" y="240"/>
                </a:lnTo>
                <a:lnTo>
                  <a:pt x="48" y="240"/>
                </a:lnTo>
                <a:lnTo>
                  <a:pt x="50" y="246"/>
                </a:lnTo>
                <a:lnTo>
                  <a:pt x="52" y="252"/>
                </a:lnTo>
                <a:lnTo>
                  <a:pt x="58" y="254"/>
                </a:lnTo>
                <a:lnTo>
                  <a:pt x="64" y="256"/>
                </a:lnTo>
                <a:lnTo>
                  <a:pt x="96" y="256"/>
                </a:lnTo>
                <a:lnTo>
                  <a:pt x="96" y="256"/>
                </a:lnTo>
                <a:lnTo>
                  <a:pt x="102" y="254"/>
                </a:lnTo>
                <a:lnTo>
                  <a:pt x="108" y="252"/>
                </a:lnTo>
                <a:lnTo>
                  <a:pt x="110" y="246"/>
                </a:lnTo>
                <a:lnTo>
                  <a:pt x="112" y="240"/>
                </a:lnTo>
                <a:lnTo>
                  <a:pt x="112" y="232"/>
                </a:lnTo>
                <a:lnTo>
                  <a:pt x="112" y="232"/>
                </a:lnTo>
                <a:lnTo>
                  <a:pt x="110" y="226"/>
                </a:lnTo>
                <a:lnTo>
                  <a:pt x="108" y="222"/>
                </a:lnTo>
                <a:lnTo>
                  <a:pt x="106" y="220"/>
                </a:lnTo>
                <a:lnTo>
                  <a:pt x="104" y="216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4" y="160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6" y="156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08" y="154"/>
                </a:lnTo>
                <a:lnTo>
                  <a:pt x="110" y="152"/>
                </a:lnTo>
                <a:lnTo>
                  <a:pt x="110" y="152"/>
                </a:lnTo>
                <a:lnTo>
                  <a:pt x="118" y="154"/>
                </a:lnTo>
                <a:lnTo>
                  <a:pt x="124" y="156"/>
                </a:lnTo>
                <a:lnTo>
                  <a:pt x="138" y="166"/>
                </a:lnTo>
                <a:lnTo>
                  <a:pt x="150" y="178"/>
                </a:lnTo>
                <a:lnTo>
                  <a:pt x="162" y="196"/>
                </a:lnTo>
                <a:lnTo>
                  <a:pt x="162" y="196"/>
                </a:lnTo>
                <a:lnTo>
                  <a:pt x="162" y="196"/>
                </a:lnTo>
                <a:lnTo>
                  <a:pt x="170" y="208"/>
                </a:lnTo>
                <a:lnTo>
                  <a:pt x="178" y="216"/>
                </a:lnTo>
                <a:lnTo>
                  <a:pt x="188" y="222"/>
                </a:lnTo>
                <a:lnTo>
                  <a:pt x="200" y="224"/>
                </a:lnTo>
                <a:lnTo>
                  <a:pt x="200" y="224"/>
                </a:lnTo>
                <a:lnTo>
                  <a:pt x="206" y="224"/>
                </a:lnTo>
                <a:lnTo>
                  <a:pt x="212" y="222"/>
                </a:lnTo>
                <a:lnTo>
                  <a:pt x="224" y="214"/>
                </a:lnTo>
                <a:lnTo>
                  <a:pt x="234" y="204"/>
                </a:lnTo>
                <a:lnTo>
                  <a:pt x="242" y="188"/>
                </a:lnTo>
                <a:lnTo>
                  <a:pt x="248" y="172"/>
                </a:lnTo>
                <a:lnTo>
                  <a:pt x="252" y="152"/>
                </a:lnTo>
                <a:lnTo>
                  <a:pt x="256" y="132"/>
                </a:lnTo>
                <a:lnTo>
                  <a:pt x="256" y="112"/>
                </a:lnTo>
                <a:lnTo>
                  <a:pt x="256" y="112"/>
                </a:lnTo>
                <a:lnTo>
                  <a:pt x="256" y="92"/>
                </a:lnTo>
                <a:lnTo>
                  <a:pt x="252" y="72"/>
                </a:lnTo>
                <a:lnTo>
                  <a:pt x="248" y="52"/>
                </a:lnTo>
                <a:lnTo>
                  <a:pt x="242" y="36"/>
                </a:lnTo>
                <a:lnTo>
                  <a:pt x="234" y="20"/>
                </a:lnTo>
                <a:lnTo>
                  <a:pt x="224" y="10"/>
                </a:lnTo>
                <a:lnTo>
                  <a:pt x="212" y="2"/>
                </a:lnTo>
                <a:lnTo>
                  <a:pt x="206" y="0"/>
                </a:lnTo>
                <a:lnTo>
                  <a:pt x="200" y="0"/>
                </a:lnTo>
                <a:close/>
                <a:moveTo>
                  <a:pt x="160" y="112"/>
                </a:moveTo>
                <a:lnTo>
                  <a:pt x="160" y="112"/>
                </a:lnTo>
                <a:lnTo>
                  <a:pt x="162" y="88"/>
                </a:lnTo>
                <a:lnTo>
                  <a:pt x="184" y="88"/>
                </a:lnTo>
                <a:lnTo>
                  <a:pt x="184" y="88"/>
                </a:lnTo>
                <a:lnTo>
                  <a:pt x="190" y="90"/>
                </a:lnTo>
                <a:lnTo>
                  <a:pt x="196" y="96"/>
                </a:lnTo>
                <a:lnTo>
                  <a:pt x="198" y="102"/>
                </a:lnTo>
                <a:lnTo>
                  <a:pt x="200" y="112"/>
                </a:lnTo>
                <a:lnTo>
                  <a:pt x="200" y="112"/>
                </a:lnTo>
                <a:lnTo>
                  <a:pt x="198" y="122"/>
                </a:lnTo>
                <a:lnTo>
                  <a:pt x="196" y="128"/>
                </a:lnTo>
                <a:lnTo>
                  <a:pt x="190" y="134"/>
                </a:lnTo>
                <a:lnTo>
                  <a:pt x="184" y="136"/>
                </a:lnTo>
                <a:lnTo>
                  <a:pt x="162" y="136"/>
                </a:lnTo>
                <a:lnTo>
                  <a:pt x="162" y="136"/>
                </a:lnTo>
                <a:lnTo>
                  <a:pt x="160" y="112"/>
                </a:lnTo>
                <a:close/>
                <a:moveTo>
                  <a:pt x="16" y="112"/>
                </a:moveTo>
                <a:lnTo>
                  <a:pt x="16" y="112"/>
                </a:lnTo>
                <a:lnTo>
                  <a:pt x="18" y="102"/>
                </a:lnTo>
                <a:lnTo>
                  <a:pt x="20" y="96"/>
                </a:lnTo>
                <a:lnTo>
                  <a:pt x="26" y="90"/>
                </a:lnTo>
                <a:lnTo>
                  <a:pt x="32" y="88"/>
                </a:lnTo>
                <a:lnTo>
                  <a:pt x="88" y="88"/>
                </a:lnTo>
                <a:lnTo>
                  <a:pt x="88" y="88"/>
                </a:lnTo>
                <a:lnTo>
                  <a:pt x="82" y="98"/>
                </a:lnTo>
                <a:lnTo>
                  <a:pt x="80" y="112"/>
                </a:lnTo>
                <a:lnTo>
                  <a:pt x="80" y="112"/>
                </a:lnTo>
                <a:lnTo>
                  <a:pt x="82" y="126"/>
                </a:lnTo>
                <a:lnTo>
                  <a:pt x="88" y="136"/>
                </a:lnTo>
                <a:lnTo>
                  <a:pt x="32" y="136"/>
                </a:lnTo>
                <a:lnTo>
                  <a:pt x="32" y="136"/>
                </a:lnTo>
                <a:lnTo>
                  <a:pt x="26" y="134"/>
                </a:lnTo>
                <a:lnTo>
                  <a:pt x="20" y="128"/>
                </a:lnTo>
                <a:lnTo>
                  <a:pt x="18" y="122"/>
                </a:lnTo>
                <a:lnTo>
                  <a:pt x="16" y="112"/>
                </a:lnTo>
                <a:close/>
                <a:moveTo>
                  <a:pt x="96" y="240"/>
                </a:moveTo>
                <a:lnTo>
                  <a:pt x="64" y="240"/>
                </a:lnTo>
                <a:lnTo>
                  <a:pt x="64" y="168"/>
                </a:lnTo>
                <a:lnTo>
                  <a:pt x="64" y="168"/>
                </a:lnTo>
                <a:lnTo>
                  <a:pt x="62" y="160"/>
                </a:lnTo>
                <a:lnTo>
                  <a:pt x="60" y="152"/>
                </a:lnTo>
                <a:lnTo>
                  <a:pt x="66" y="152"/>
                </a:lnTo>
                <a:lnTo>
                  <a:pt x="66" y="152"/>
                </a:lnTo>
                <a:lnTo>
                  <a:pt x="90" y="152"/>
                </a:lnTo>
                <a:lnTo>
                  <a:pt x="90" y="152"/>
                </a:lnTo>
                <a:lnTo>
                  <a:pt x="88" y="160"/>
                </a:lnTo>
                <a:lnTo>
                  <a:pt x="88" y="216"/>
                </a:lnTo>
                <a:lnTo>
                  <a:pt x="88" y="216"/>
                </a:lnTo>
                <a:lnTo>
                  <a:pt x="88" y="222"/>
                </a:lnTo>
                <a:lnTo>
                  <a:pt x="90" y="226"/>
                </a:lnTo>
                <a:lnTo>
                  <a:pt x="94" y="232"/>
                </a:lnTo>
                <a:lnTo>
                  <a:pt x="94" y="232"/>
                </a:lnTo>
                <a:lnTo>
                  <a:pt x="96" y="234"/>
                </a:lnTo>
                <a:lnTo>
                  <a:pt x="96" y="240"/>
                </a:lnTo>
                <a:close/>
                <a:moveTo>
                  <a:pt x="106" y="136"/>
                </a:moveTo>
                <a:lnTo>
                  <a:pt x="104" y="136"/>
                </a:lnTo>
                <a:lnTo>
                  <a:pt x="104" y="136"/>
                </a:lnTo>
                <a:lnTo>
                  <a:pt x="104" y="136"/>
                </a:lnTo>
                <a:lnTo>
                  <a:pt x="98" y="134"/>
                </a:lnTo>
                <a:lnTo>
                  <a:pt x="92" y="128"/>
                </a:lnTo>
                <a:lnTo>
                  <a:pt x="90" y="122"/>
                </a:lnTo>
                <a:lnTo>
                  <a:pt x="88" y="112"/>
                </a:lnTo>
                <a:lnTo>
                  <a:pt x="88" y="112"/>
                </a:lnTo>
                <a:lnTo>
                  <a:pt x="90" y="102"/>
                </a:lnTo>
                <a:lnTo>
                  <a:pt x="92" y="96"/>
                </a:lnTo>
                <a:lnTo>
                  <a:pt x="98" y="90"/>
                </a:lnTo>
                <a:lnTo>
                  <a:pt x="104" y="88"/>
                </a:lnTo>
                <a:lnTo>
                  <a:pt x="106" y="88"/>
                </a:lnTo>
                <a:lnTo>
                  <a:pt x="106" y="88"/>
                </a:lnTo>
                <a:lnTo>
                  <a:pt x="116" y="86"/>
                </a:lnTo>
                <a:lnTo>
                  <a:pt x="128" y="84"/>
                </a:lnTo>
                <a:lnTo>
                  <a:pt x="138" y="78"/>
                </a:lnTo>
                <a:lnTo>
                  <a:pt x="148" y="72"/>
                </a:lnTo>
                <a:lnTo>
                  <a:pt x="148" y="72"/>
                </a:lnTo>
                <a:lnTo>
                  <a:pt x="144" y="92"/>
                </a:lnTo>
                <a:lnTo>
                  <a:pt x="144" y="112"/>
                </a:lnTo>
                <a:lnTo>
                  <a:pt x="144" y="112"/>
                </a:lnTo>
                <a:lnTo>
                  <a:pt x="144" y="132"/>
                </a:lnTo>
                <a:lnTo>
                  <a:pt x="148" y="152"/>
                </a:lnTo>
                <a:lnTo>
                  <a:pt x="148" y="152"/>
                </a:lnTo>
                <a:lnTo>
                  <a:pt x="138" y="146"/>
                </a:lnTo>
                <a:lnTo>
                  <a:pt x="128" y="140"/>
                </a:lnTo>
                <a:lnTo>
                  <a:pt x="116" y="138"/>
                </a:lnTo>
                <a:lnTo>
                  <a:pt x="106" y="136"/>
                </a:lnTo>
                <a:close/>
                <a:moveTo>
                  <a:pt x="200" y="208"/>
                </a:moveTo>
                <a:lnTo>
                  <a:pt x="200" y="208"/>
                </a:lnTo>
                <a:lnTo>
                  <a:pt x="194" y="206"/>
                </a:lnTo>
                <a:lnTo>
                  <a:pt x="188" y="204"/>
                </a:lnTo>
                <a:lnTo>
                  <a:pt x="184" y="198"/>
                </a:lnTo>
                <a:lnTo>
                  <a:pt x="178" y="192"/>
                </a:lnTo>
                <a:lnTo>
                  <a:pt x="170" y="174"/>
                </a:lnTo>
                <a:lnTo>
                  <a:pt x="164" y="152"/>
                </a:lnTo>
                <a:lnTo>
                  <a:pt x="184" y="152"/>
                </a:lnTo>
                <a:lnTo>
                  <a:pt x="184" y="152"/>
                </a:lnTo>
                <a:lnTo>
                  <a:pt x="190" y="152"/>
                </a:lnTo>
                <a:lnTo>
                  <a:pt x="196" y="148"/>
                </a:lnTo>
                <a:lnTo>
                  <a:pt x="202" y="146"/>
                </a:lnTo>
                <a:lnTo>
                  <a:pt x="206" y="140"/>
                </a:lnTo>
                <a:lnTo>
                  <a:pt x="210" y="134"/>
                </a:lnTo>
                <a:lnTo>
                  <a:pt x="214" y="128"/>
                </a:lnTo>
                <a:lnTo>
                  <a:pt x="216" y="120"/>
                </a:lnTo>
                <a:lnTo>
                  <a:pt x="216" y="112"/>
                </a:lnTo>
                <a:lnTo>
                  <a:pt x="216" y="112"/>
                </a:lnTo>
                <a:lnTo>
                  <a:pt x="216" y="104"/>
                </a:lnTo>
                <a:lnTo>
                  <a:pt x="214" y="96"/>
                </a:lnTo>
                <a:lnTo>
                  <a:pt x="210" y="90"/>
                </a:lnTo>
                <a:lnTo>
                  <a:pt x="206" y="84"/>
                </a:lnTo>
                <a:lnTo>
                  <a:pt x="202" y="78"/>
                </a:lnTo>
                <a:lnTo>
                  <a:pt x="196" y="76"/>
                </a:lnTo>
                <a:lnTo>
                  <a:pt x="190" y="72"/>
                </a:lnTo>
                <a:lnTo>
                  <a:pt x="184" y="72"/>
                </a:lnTo>
                <a:lnTo>
                  <a:pt x="164" y="72"/>
                </a:lnTo>
                <a:lnTo>
                  <a:pt x="164" y="72"/>
                </a:lnTo>
                <a:lnTo>
                  <a:pt x="170" y="50"/>
                </a:lnTo>
                <a:lnTo>
                  <a:pt x="178" y="32"/>
                </a:lnTo>
                <a:lnTo>
                  <a:pt x="184" y="26"/>
                </a:lnTo>
                <a:lnTo>
                  <a:pt x="188" y="20"/>
                </a:lnTo>
                <a:lnTo>
                  <a:pt x="194" y="18"/>
                </a:lnTo>
                <a:lnTo>
                  <a:pt x="200" y="16"/>
                </a:lnTo>
                <a:lnTo>
                  <a:pt x="200" y="16"/>
                </a:lnTo>
                <a:lnTo>
                  <a:pt x="208" y="18"/>
                </a:lnTo>
                <a:lnTo>
                  <a:pt x="216" y="24"/>
                </a:lnTo>
                <a:lnTo>
                  <a:pt x="222" y="32"/>
                </a:lnTo>
                <a:lnTo>
                  <a:pt x="228" y="44"/>
                </a:lnTo>
                <a:lnTo>
                  <a:pt x="234" y="58"/>
                </a:lnTo>
                <a:lnTo>
                  <a:pt x="236" y="74"/>
                </a:lnTo>
                <a:lnTo>
                  <a:pt x="240" y="92"/>
                </a:lnTo>
                <a:lnTo>
                  <a:pt x="240" y="112"/>
                </a:lnTo>
                <a:lnTo>
                  <a:pt x="240" y="112"/>
                </a:lnTo>
                <a:lnTo>
                  <a:pt x="240" y="132"/>
                </a:lnTo>
                <a:lnTo>
                  <a:pt x="236" y="150"/>
                </a:lnTo>
                <a:lnTo>
                  <a:pt x="234" y="166"/>
                </a:lnTo>
                <a:lnTo>
                  <a:pt x="228" y="180"/>
                </a:lnTo>
                <a:lnTo>
                  <a:pt x="222" y="192"/>
                </a:lnTo>
                <a:lnTo>
                  <a:pt x="216" y="200"/>
                </a:lnTo>
                <a:lnTo>
                  <a:pt x="208" y="206"/>
                </a:lnTo>
                <a:lnTo>
                  <a:pt x="200" y="208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3024">
              <a:latin typeface="+mn-lt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DE4998FC-4ACF-4ABD-AD03-D83C5C0A1016}"/>
              </a:ext>
            </a:extLst>
          </p:cNvPr>
          <p:cNvSpPr>
            <a:spLocks noEditPoints="1"/>
          </p:cNvSpPr>
          <p:nvPr/>
        </p:nvSpPr>
        <p:spPr bwMode="auto">
          <a:xfrm>
            <a:off x="6030766" y="4055781"/>
            <a:ext cx="253043" cy="499319"/>
          </a:xfrm>
          <a:custGeom>
            <a:avLst/>
            <a:gdLst>
              <a:gd name="T0" fmla="*/ 0 w 125"/>
              <a:gd name="T1" fmla="*/ 21 h 243"/>
              <a:gd name="T2" fmla="*/ 2 w 125"/>
              <a:gd name="T3" fmla="*/ 13 h 243"/>
              <a:gd name="T4" fmla="*/ 6 w 125"/>
              <a:gd name="T5" fmla="*/ 6 h 243"/>
              <a:gd name="T6" fmla="*/ 21 w 125"/>
              <a:gd name="T7" fmla="*/ 0 h 243"/>
              <a:gd name="T8" fmla="*/ 22 w 125"/>
              <a:gd name="T9" fmla="*/ 0 h 243"/>
              <a:gd name="T10" fmla="*/ 22 w 125"/>
              <a:gd name="T11" fmla="*/ 0 h 243"/>
              <a:gd name="T12" fmla="*/ 103 w 125"/>
              <a:gd name="T13" fmla="*/ 0 h 243"/>
              <a:gd name="T14" fmla="*/ 104 w 125"/>
              <a:gd name="T15" fmla="*/ 0 h 243"/>
              <a:gd name="T16" fmla="*/ 104 w 125"/>
              <a:gd name="T17" fmla="*/ 0 h 243"/>
              <a:gd name="T18" fmla="*/ 119 w 125"/>
              <a:gd name="T19" fmla="*/ 6 h 243"/>
              <a:gd name="T20" fmla="*/ 124 w 125"/>
              <a:gd name="T21" fmla="*/ 13 h 243"/>
              <a:gd name="T22" fmla="*/ 125 w 125"/>
              <a:gd name="T23" fmla="*/ 21 h 243"/>
              <a:gd name="T24" fmla="*/ 125 w 125"/>
              <a:gd name="T25" fmla="*/ 222 h 243"/>
              <a:gd name="T26" fmla="*/ 119 w 125"/>
              <a:gd name="T27" fmla="*/ 237 h 243"/>
              <a:gd name="T28" fmla="*/ 113 w 125"/>
              <a:gd name="T29" fmla="*/ 241 h 243"/>
              <a:gd name="T30" fmla="*/ 106 w 125"/>
              <a:gd name="T31" fmla="*/ 243 h 243"/>
              <a:gd name="T32" fmla="*/ 20 w 125"/>
              <a:gd name="T33" fmla="*/ 243 h 243"/>
              <a:gd name="T34" fmla="*/ 12 w 125"/>
              <a:gd name="T35" fmla="*/ 241 h 243"/>
              <a:gd name="T36" fmla="*/ 6 w 125"/>
              <a:gd name="T37" fmla="*/ 237 h 243"/>
              <a:gd name="T38" fmla="*/ 0 w 125"/>
              <a:gd name="T39" fmla="*/ 222 h 243"/>
              <a:gd name="T40" fmla="*/ 0 w 125"/>
              <a:gd name="T41" fmla="*/ 21 h 243"/>
              <a:gd name="T42" fmla="*/ 11 w 125"/>
              <a:gd name="T43" fmla="*/ 201 h 243"/>
              <a:gd name="T44" fmla="*/ 115 w 125"/>
              <a:gd name="T45" fmla="*/ 201 h 243"/>
              <a:gd name="T46" fmla="*/ 115 w 125"/>
              <a:gd name="T47" fmla="*/ 42 h 243"/>
              <a:gd name="T48" fmla="*/ 11 w 125"/>
              <a:gd name="T49" fmla="*/ 42 h 243"/>
              <a:gd name="T50" fmla="*/ 11 w 125"/>
              <a:gd name="T51" fmla="*/ 201 h 243"/>
              <a:gd name="T52" fmla="*/ 54 w 125"/>
              <a:gd name="T53" fmla="*/ 214 h 243"/>
              <a:gd name="T54" fmla="*/ 51 w 125"/>
              <a:gd name="T55" fmla="*/ 218 h 243"/>
              <a:gd name="T56" fmla="*/ 50 w 125"/>
              <a:gd name="T57" fmla="*/ 222 h 243"/>
              <a:gd name="T58" fmla="*/ 51 w 125"/>
              <a:gd name="T59" fmla="*/ 227 h 243"/>
              <a:gd name="T60" fmla="*/ 54 w 125"/>
              <a:gd name="T61" fmla="*/ 231 h 243"/>
              <a:gd name="T62" fmla="*/ 58 w 125"/>
              <a:gd name="T63" fmla="*/ 234 h 243"/>
              <a:gd name="T64" fmla="*/ 63 w 125"/>
              <a:gd name="T65" fmla="*/ 234 h 243"/>
              <a:gd name="T66" fmla="*/ 67 w 125"/>
              <a:gd name="T67" fmla="*/ 234 h 243"/>
              <a:gd name="T68" fmla="*/ 71 w 125"/>
              <a:gd name="T69" fmla="*/ 231 h 243"/>
              <a:gd name="T70" fmla="*/ 74 w 125"/>
              <a:gd name="T71" fmla="*/ 227 h 243"/>
              <a:gd name="T72" fmla="*/ 75 w 125"/>
              <a:gd name="T73" fmla="*/ 222 h 243"/>
              <a:gd name="T74" fmla="*/ 74 w 125"/>
              <a:gd name="T75" fmla="*/ 218 h 243"/>
              <a:gd name="T76" fmla="*/ 71 w 125"/>
              <a:gd name="T77" fmla="*/ 214 h 243"/>
              <a:gd name="T78" fmla="*/ 67 w 125"/>
              <a:gd name="T79" fmla="*/ 211 h 243"/>
              <a:gd name="T80" fmla="*/ 63 w 125"/>
              <a:gd name="T81" fmla="*/ 210 h 243"/>
              <a:gd name="T82" fmla="*/ 58 w 125"/>
              <a:gd name="T83" fmla="*/ 211 h 243"/>
              <a:gd name="T84" fmla="*/ 54 w 125"/>
              <a:gd name="T85" fmla="*/ 214 h 243"/>
              <a:gd name="T86" fmla="*/ 51 w 125"/>
              <a:gd name="T87" fmla="*/ 21 h 243"/>
              <a:gd name="T88" fmla="*/ 53 w 125"/>
              <a:gd name="T89" fmla="*/ 23 h 243"/>
              <a:gd name="T90" fmla="*/ 72 w 125"/>
              <a:gd name="T91" fmla="*/ 23 h 243"/>
              <a:gd name="T92" fmla="*/ 74 w 125"/>
              <a:gd name="T93" fmla="*/ 21 h 243"/>
              <a:gd name="T94" fmla="*/ 72 w 125"/>
              <a:gd name="T95" fmla="*/ 19 h 243"/>
              <a:gd name="T96" fmla="*/ 53 w 125"/>
              <a:gd name="T97" fmla="*/ 19 h 243"/>
              <a:gd name="T98" fmla="*/ 51 w 125"/>
              <a:gd name="T99" fmla="*/ 21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5" h="243">
                <a:moveTo>
                  <a:pt x="0" y="21"/>
                </a:moveTo>
                <a:cubicBezTo>
                  <a:pt x="0" y="18"/>
                  <a:pt x="1" y="15"/>
                  <a:pt x="2" y="13"/>
                </a:cubicBezTo>
                <a:cubicBezTo>
                  <a:pt x="3" y="10"/>
                  <a:pt x="4" y="8"/>
                  <a:pt x="6" y="6"/>
                </a:cubicBezTo>
                <a:cubicBezTo>
                  <a:pt x="10" y="2"/>
                  <a:pt x="15" y="0"/>
                  <a:pt x="21" y="0"/>
                </a:cubicBezTo>
                <a:cubicBezTo>
                  <a:pt x="21" y="0"/>
                  <a:pt x="21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10" y="0"/>
                  <a:pt x="115" y="2"/>
                  <a:pt x="119" y="6"/>
                </a:cubicBezTo>
                <a:cubicBezTo>
                  <a:pt x="121" y="8"/>
                  <a:pt x="123" y="10"/>
                  <a:pt x="124" y="13"/>
                </a:cubicBezTo>
                <a:cubicBezTo>
                  <a:pt x="125" y="15"/>
                  <a:pt x="125" y="18"/>
                  <a:pt x="125" y="21"/>
                </a:cubicBezTo>
                <a:cubicBezTo>
                  <a:pt x="125" y="222"/>
                  <a:pt x="125" y="222"/>
                  <a:pt x="125" y="222"/>
                </a:cubicBezTo>
                <a:cubicBezTo>
                  <a:pt x="125" y="228"/>
                  <a:pt x="123" y="232"/>
                  <a:pt x="119" y="237"/>
                </a:cubicBezTo>
                <a:cubicBezTo>
                  <a:pt x="117" y="239"/>
                  <a:pt x="115" y="240"/>
                  <a:pt x="113" y="241"/>
                </a:cubicBezTo>
                <a:cubicBezTo>
                  <a:pt x="111" y="243"/>
                  <a:pt x="108" y="243"/>
                  <a:pt x="106" y="243"/>
                </a:cubicBezTo>
                <a:cubicBezTo>
                  <a:pt x="20" y="243"/>
                  <a:pt x="20" y="243"/>
                  <a:pt x="20" y="243"/>
                </a:cubicBezTo>
                <a:cubicBezTo>
                  <a:pt x="17" y="243"/>
                  <a:pt x="15" y="243"/>
                  <a:pt x="12" y="241"/>
                </a:cubicBezTo>
                <a:cubicBezTo>
                  <a:pt x="10" y="240"/>
                  <a:pt x="8" y="239"/>
                  <a:pt x="6" y="237"/>
                </a:cubicBezTo>
                <a:cubicBezTo>
                  <a:pt x="2" y="232"/>
                  <a:pt x="0" y="228"/>
                  <a:pt x="0" y="222"/>
                </a:cubicBezTo>
                <a:lnTo>
                  <a:pt x="0" y="21"/>
                </a:lnTo>
                <a:close/>
                <a:moveTo>
                  <a:pt x="11" y="201"/>
                </a:moveTo>
                <a:cubicBezTo>
                  <a:pt x="115" y="201"/>
                  <a:pt x="115" y="201"/>
                  <a:pt x="115" y="201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1" y="42"/>
                  <a:pt x="11" y="42"/>
                  <a:pt x="11" y="42"/>
                </a:cubicBezTo>
                <a:lnTo>
                  <a:pt x="11" y="201"/>
                </a:lnTo>
                <a:close/>
                <a:moveTo>
                  <a:pt x="54" y="214"/>
                </a:moveTo>
                <a:cubicBezTo>
                  <a:pt x="53" y="215"/>
                  <a:pt x="52" y="216"/>
                  <a:pt x="51" y="218"/>
                </a:cubicBezTo>
                <a:cubicBezTo>
                  <a:pt x="51" y="219"/>
                  <a:pt x="50" y="221"/>
                  <a:pt x="50" y="222"/>
                </a:cubicBezTo>
                <a:cubicBezTo>
                  <a:pt x="50" y="224"/>
                  <a:pt x="51" y="225"/>
                  <a:pt x="51" y="227"/>
                </a:cubicBezTo>
                <a:cubicBezTo>
                  <a:pt x="52" y="228"/>
                  <a:pt x="53" y="230"/>
                  <a:pt x="54" y="231"/>
                </a:cubicBezTo>
                <a:cubicBezTo>
                  <a:pt x="55" y="232"/>
                  <a:pt x="57" y="233"/>
                  <a:pt x="58" y="234"/>
                </a:cubicBezTo>
                <a:cubicBezTo>
                  <a:pt x="60" y="234"/>
                  <a:pt x="61" y="234"/>
                  <a:pt x="63" y="234"/>
                </a:cubicBezTo>
                <a:cubicBezTo>
                  <a:pt x="64" y="234"/>
                  <a:pt x="66" y="234"/>
                  <a:pt x="67" y="234"/>
                </a:cubicBezTo>
                <a:cubicBezTo>
                  <a:pt x="69" y="233"/>
                  <a:pt x="70" y="232"/>
                  <a:pt x="71" y="231"/>
                </a:cubicBezTo>
                <a:cubicBezTo>
                  <a:pt x="72" y="230"/>
                  <a:pt x="73" y="228"/>
                  <a:pt x="74" y="227"/>
                </a:cubicBezTo>
                <a:cubicBezTo>
                  <a:pt x="75" y="225"/>
                  <a:pt x="75" y="224"/>
                  <a:pt x="75" y="222"/>
                </a:cubicBezTo>
                <a:cubicBezTo>
                  <a:pt x="75" y="221"/>
                  <a:pt x="75" y="219"/>
                  <a:pt x="74" y="218"/>
                </a:cubicBezTo>
                <a:cubicBezTo>
                  <a:pt x="73" y="216"/>
                  <a:pt x="72" y="215"/>
                  <a:pt x="71" y="214"/>
                </a:cubicBezTo>
                <a:cubicBezTo>
                  <a:pt x="70" y="213"/>
                  <a:pt x="69" y="212"/>
                  <a:pt x="67" y="211"/>
                </a:cubicBezTo>
                <a:cubicBezTo>
                  <a:pt x="66" y="210"/>
                  <a:pt x="64" y="210"/>
                  <a:pt x="63" y="210"/>
                </a:cubicBezTo>
                <a:cubicBezTo>
                  <a:pt x="61" y="210"/>
                  <a:pt x="60" y="210"/>
                  <a:pt x="58" y="211"/>
                </a:cubicBezTo>
                <a:cubicBezTo>
                  <a:pt x="57" y="212"/>
                  <a:pt x="55" y="213"/>
                  <a:pt x="54" y="214"/>
                </a:cubicBezTo>
                <a:close/>
                <a:moveTo>
                  <a:pt x="51" y="21"/>
                </a:moveTo>
                <a:cubicBezTo>
                  <a:pt x="51" y="22"/>
                  <a:pt x="52" y="23"/>
                  <a:pt x="53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74" y="23"/>
                  <a:pt x="74" y="22"/>
                  <a:pt x="74" y="21"/>
                </a:cubicBezTo>
                <a:cubicBezTo>
                  <a:pt x="74" y="19"/>
                  <a:pt x="74" y="19"/>
                  <a:pt x="72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2" y="19"/>
                  <a:pt x="51" y="19"/>
                  <a:pt x="51" y="2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defTabSz="15361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24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5687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BB0848-7C0C-4B08-A3E7-AAD7A545D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62DBA1-376B-4B56-9C2B-C0C5D33CD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48967" y="-67342"/>
            <a:ext cx="8439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МӘМС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2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жүйесіндегі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2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мәртебені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28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анықтауға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</a:p>
          <a:p>
            <a:r>
              <a:rPr lang="ru-RU" sz="2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арналған</a:t>
            </a:r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2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құралдар</a:t>
            </a:r>
            <a:endParaRPr lang="ru-RU" sz="24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82ED98-4513-41A4-9A1E-404F63289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67" y="1033358"/>
            <a:ext cx="9089680" cy="570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77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79D8F5-2BB4-41F5-81AB-B4C316F54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E7BA76-EADB-4780-A2B8-DA2253FB1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69869" y="3429000"/>
            <a:ext cx="12122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4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ЖЕҢІЛДІГІ БАР АЗАМАТТАРДЫҢ САНАТЫ, </a:t>
            </a:r>
            <a:r>
              <a:rPr lang="ru-RU" sz="40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Мемлекет</a:t>
            </a:r>
            <a:r>
              <a:rPr lang="ru-RU" sz="4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40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тарапынан</a:t>
            </a:r>
            <a:r>
              <a:rPr lang="ru-RU" sz="4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40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сақтандырылатындар</a:t>
            </a:r>
            <a:endParaRPr lang="ru-RU" sz="48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1477264" y="5614289"/>
            <a:ext cx="92374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«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Міндетті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әлеуметтік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сақтандыру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»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Республикасының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2015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16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405-</a:t>
            </a:r>
            <a:r>
              <a:rPr lang="en-US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V </a:t>
            </a:r>
            <a:r>
              <a:rPr lang="ru-RU" sz="1200" b="1" dirty="0">
                <a:solidFill>
                  <a:srgbClr val="728E41"/>
                </a:solidFill>
                <a:latin typeface="FS Joey Pro" panose="02000806040000020004" pitchFamily="50" charset="-52"/>
              </a:rPr>
              <a:t>ҚРЗ </a:t>
            </a:r>
            <a:r>
              <a:rPr lang="ru-RU" sz="12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Заңы</a:t>
            </a:r>
            <a:endParaRPr lang="ru-RU" sz="12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pic>
        <p:nvPicPr>
          <p:cNvPr id="4" name="Рисунок 3" descr="Изображение выглядит как текст, кукл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9EC23443-4D7F-4881-B06F-CA6D4577BF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88" y="1243711"/>
            <a:ext cx="7126024" cy="21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21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1CF00E9-0EBD-4FA9-B27F-56D7CFE90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6ABFFC4-D368-480F-9DA4-272531A14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F9D80336-4CA4-4364-B8AC-6819A6E34307}"/>
              </a:ext>
            </a:extLst>
          </p:cNvPr>
          <p:cNvSpPr/>
          <p:nvPr/>
        </p:nvSpPr>
        <p:spPr>
          <a:xfrm>
            <a:off x="6239938" y="4494176"/>
            <a:ext cx="5392252" cy="187169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1B4545-088C-4217-9CAD-B552FF4E001A}"/>
              </a:ext>
            </a:extLst>
          </p:cNvPr>
          <p:cNvSpPr/>
          <p:nvPr/>
        </p:nvSpPr>
        <p:spPr>
          <a:xfrm>
            <a:off x="342194" y="1007014"/>
            <a:ext cx="400996" cy="545831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6EDF7-88AB-4C84-BA0A-4D402C4A69D3}"/>
              </a:ext>
            </a:extLst>
          </p:cNvPr>
          <p:cNvSpPr txBox="1"/>
          <p:nvPr/>
        </p:nvSpPr>
        <p:spPr>
          <a:xfrm>
            <a:off x="1275880" y="428515"/>
            <a:ext cx="8417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6D8E3D"/>
                </a:solidFill>
                <a:latin typeface="FS Joey Pro" panose="02000806040000020004" pitchFamily="50" charset="-52"/>
              </a:rPr>
              <a:t>Жеңілдігі</a:t>
            </a:r>
            <a:r>
              <a:rPr lang="ru-RU" b="1" dirty="0">
                <a:solidFill>
                  <a:srgbClr val="6D8E3D"/>
                </a:solidFill>
                <a:latin typeface="FS Joey Pro" panose="02000806040000020004" pitchFamily="50" charset="-52"/>
              </a:rPr>
              <a:t> бар </a:t>
            </a:r>
            <a:r>
              <a:rPr lang="ru-RU" b="1" dirty="0" err="1">
                <a:solidFill>
                  <a:srgbClr val="6D8E3D"/>
                </a:solidFill>
                <a:latin typeface="FS Joey Pro" panose="02000806040000020004" pitchFamily="50" charset="-52"/>
              </a:rPr>
              <a:t>азаматтардың</a:t>
            </a:r>
            <a:r>
              <a:rPr lang="ru-RU" b="1" dirty="0">
                <a:solidFill>
                  <a:srgbClr val="6D8E3D"/>
                </a:solidFill>
                <a:latin typeface="FS Joey Pro" panose="02000806040000020004" pitchFamily="50" charset="-52"/>
              </a:rPr>
              <a:t> </a:t>
            </a:r>
            <a:r>
              <a:rPr lang="ru-RU" b="1" dirty="0" err="1">
                <a:solidFill>
                  <a:srgbClr val="6D8E3D"/>
                </a:solidFill>
                <a:latin typeface="FS Joey Pro" panose="02000806040000020004" pitchFamily="50" charset="-52"/>
              </a:rPr>
              <a:t>санаты</a:t>
            </a:r>
            <a:endParaRPr lang="ru-RU" sz="24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1CE3E-B821-4DD6-8D66-2E326A57BC0B}"/>
              </a:ext>
            </a:extLst>
          </p:cNvPr>
          <p:cNvSpPr txBox="1"/>
          <p:nvPr/>
        </p:nvSpPr>
        <p:spPr>
          <a:xfrm>
            <a:off x="1275880" y="7063"/>
            <a:ext cx="8397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МӘМС ЖҮЙЕСІНДЕГІ САҚТАНДЫРЫЛУ МӘРТЕБЕСІ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282E6-4462-4EC2-A8AF-5ACEC5151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5" y="1226109"/>
            <a:ext cx="352308" cy="3523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EAB55-8B7E-46CE-98BC-9CD313BD1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3" y="2751631"/>
            <a:ext cx="400096" cy="40009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03BB76-9ABF-4C99-98C3-E9E39BFDA763}"/>
              </a:ext>
            </a:extLst>
          </p:cNvPr>
          <p:cNvSpPr txBox="1"/>
          <p:nvPr/>
        </p:nvSpPr>
        <p:spPr>
          <a:xfrm>
            <a:off x="6353820" y="2591782"/>
            <a:ext cx="4834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u="none" dirty="0">
                <a:solidFill>
                  <a:schemeClr val="accent6">
                    <a:lumMod val="50000"/>
                  </a:schemeClr>
                </a:solidFill>
              </a:rPr>
              <a:t>13)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орта,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техникалық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және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кәсіптік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, орта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білімнен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кейінгі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жоғары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білім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беру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ұйымдарында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сондай-ақ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жоғары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оқу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орнынан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кейінгі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білім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беру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ұйымдарында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күндізгі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бөлімде</a:t>
            </a:r>
            <a:r>
              <a:rPr lang="ru-RU" sz="12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200" b="0" u="none" dirty="0" err="1">
                <a:solidFill>
                  <a:schemeClr val="accent6">
                    <a:lumMod val="50000"/>
                  </a:schemeClr>
                </a:solidFill>
              </a:rPr>
              <a:t>оқитындар</a:t>
            </a:r>
            <a:endParaRPr lang="ru-RU" sz="1200" b="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8426B0-3474-4833-876C-53DFD3EF3CD2}"/>
              </a:ext>
            </a:extLst>
          </p:cNvPr>
          <p:cNvSpPr txBox="1"/>
          <p:nvPr/>
        </p:nvSpPr>
        <p:spPr>
          <a:xfrm>
            <a:off x="1691039" y="1211416"/>
            <a:ext cx="2108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1)</a:t>
            </a:r>
            <a:r>
              <a:rPr lang="ru-RU" sz="1200" dirty="0"/>
              <a:t> 18 </a:t>
            </a:r>
            <a:r>
              <a:rPr lang="ru-RU" sz="1200" dirty="0" err="1"/>
              <a:t>жасқа</a:t>
            </a:r>
            <a:r>
              <a:rPr lang="ru-RU" sz="1200" dirty="0"/>
              <a:t> </a:t>
            </a:r>
            <a:r>
              <a:rPr lang="ru-RU" sz="1200" dirty="0" err="1"/>
              <a:t>дейінгі</a:t>
            </a:r>
            <a:r>
              <a:rPr lang="ru-RU" sz="1200" dirty="0"/>
              <a:t> </a:t>
            </a:r>
            <a:r>
              <a:rPr lang="ru-RU" sz="1200" dirty="0" err="1"/>
              <a:t>балалар</a:t>
            </a:r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14C5B6-91AE-450D-AE97-4ACDDD0189C2}"/>
              </a:ext>
            </a:extLst>
          </p:cNvPr>
          <p:cNvSpPr txBox="1"/>
          <p:nvPr/>
        </p:nvSpPr>
        <p:spPr>
          <a:xfrm>
            <a:off x="1681416" y="1560721"/>
            <a:ext cx="2497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2)</a:t>
            </a:r>
            <a:r>
              <a:rPr lang="ru-RU" sz="1200" dirty="0"/>
              <a:t> </a:t>
            </a:r>
            <a:r>
              <a:rPr lang="kk-KZ" sz="1200" dirty="0"/>
              <a:t>жұмыссыз ретінде тіркелгендер</a:t>
            </a:r>
            <a:endParaRPr lang="ru-RU" sz="1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E0C23A-A0B3-4393-8097-296D4BD84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16" y="1662384"/>
            <a:ext cx="329680" cy="3296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E83BB7C-8F0B-471D-AEB5-33B9A1AF5290}"/>
              </a:ext>
            </a:extLst>
          </p:cNvPr>
          <p:cNvSpPr txBox="1"/>
          <p:nvPr/>
        </p:nvSpPr>
        <p:spPr>
          <a:xfrm>
            <a:off x="1675420" y="2067556"/>
            <a:ext cx="2497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3)</a:t>
            </a:r>
            <a:r>
              <a:rPr lang="ru-RU" sz="1200" dirty="0"/>
              <a:t>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  <a:r>
              <a:rPr lang="ru-RU" sz="1200" dirty="0" err="1"/>
              <a:t>істемейтін</a:t>
            </a:r>
            <a:r>
              <a:rPr lang="ru-RU" sz="1200" dirty="0"/>
              <a:t> </a:t>
            </a:r>
            <a:r>
              <a:rPr lang="ru-RU" sz="1200" dirty="0" err="1"/>
              <a:t>жүкті</a:t>
            </a:r>
            <a:r>
              <a:rPr lang="ru-RU" sz="1200" dirty="0"/>
              <a:t> </a:t>
            </a:r>
            <a:r>
              <a:rPr lang="ru-RU" sz="1200" dirty="0" err="1"/>
              <a:t>әйелдер</a:t>
            </a: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A096FA-8DB8-4640-BE17-DFC49E087AE7}"/>
              </a:ext>
            </a:extLst>
          </p:cNvPr>
          <p:cNvSpPr txBox="1"/>
          <p:nvPr/>
        </p:nvSpPr>
        <p:spPr>
          <a:xfrm>
            <a:off x="6373212" y="3274431"/>
            <a:ext cx="37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15)</a:t>
            </a:r>
            <a:r>
              <a:rPr lang="ru-RU" sz="1200" dirty="0"/>
              <a:t>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  <a:r>
              <a:rPr lang="ru-RU" sz="1200" dirty="0" err="1"/>
              <a:t>істемейтін</a:t>
            </a:r>
            <a:r>
              <a:rPr lang="ru-RU" sz="1200" dirty="0"/>
              <a:t> </a:t>
            </a:r>
            <a:r>
              <a:rPr lang="ru-RU" sz="1200" dirty="0" err="1"/>
              <a:t>мемлекеттік</a:t>
            </a:r>
            <a:r>
              <a:rPr lang="ru-RU" sz="1200" dirty="0"/>
              <a:t> </a:t>
            </a:r>
            <a:r>
              <a:rPr lang="ru-RU" sz="1200" dirty="0" err="1"/>
              <a:t>атаулы</a:t>
            </a:r>
            <a:r>
              <a:rPr lang="ru-RU" sz="1200" dirty="0"/>
              <a:t> </a:t>
            </a:r>
            <a:r>
              <a:rPr lang="ru-RU" sz="1200" dirty="0" err="1"/>
              <a:t>әлеуметтік</a:t>
            </a:r>
            <a:r>
              <a:rPr lang="ru-RU" sz="1200" dirty="0"/>
              <a:t> </a:t>
            </a:r>
            <a:r>
              <a:rPr lang="ru-RU" sz="1200" dirty="0" err="1"/>
              <a:t>көмек</a:t>
            </a:r>
            <a:r>
              <a:rPr lang="ru-RU" sz="1200" dirty="0"/>
              <a:t> </a:t>
            </a:r>
            <a:r>
              <a:rPr lang="ru-RU" sz="1200" dirty="0" err="1"/>
              <a:t>алушылар</a:t>
            </a:r>
            <a:r>
              <a:rPr lang="ru-RU" sz="12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2FD0E5-EAA8-4ECF-820F-FFF226724908}"/>
              </a:ext>
            </a:extLst>
          </p:cNvPr>
          <p:cNvSpPr txBox="1"/>
          <p:nvPr/>
        </p:nvSpPr>
        <p:spPr>
          <a:xfrm>
            <a:off x="6939612" y="4785836"/>
            <a:ext cx="45481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1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 err="1"/>
              <a:t>Қорға</a:t>
            </a:r>
            <a:r>
              <a:rPr lang="ru-RU" sz="1400" b="1" dirty="0"/>
              <a:t> </a:t>
            </a:r>
            <a:r>
              <a:rPr lang="ru-RU" sz="1400" b="1" dirty="0" err="1"/>
              <a:t>жарналар</a:t>
            </a:r>
            <a:r>
              <a:rPr lang="ru-RU" sz="1400" b="1" dirty="0"/>
              <a:t> </a:t>
            </a:r>
            <a:r>
              <a:rPr lang="ru-RU" sz="1400" b="1" dirty="0" err="1"/>
              <a:t>төлеуден</a:t>
            </a:r>
            <a:r>
              <a:rPr lang="ru-RU" sz="1400" b="1" dirty="0"/>
              <a:t> </a:t>
            </a:r>
            <a:r>
              <a:rPr lang="ru-RU" sz="1400" b="1" dirty="0" err="1"/>
              <a:t>босатылады</a:t>
            </a:r>
            <a:r>
              <a:rPr lang="ru-RU" sz="1400" b="1" dirty="0"/>
              <a:t>:</a:t>
            </a:r>
          </a:p>
          <a:p>
            <a:pPr marL="342900" indent="-342900">
              <a:buAutoNum type="arabicParenR"/>
            </a:pPr>
            <a:r>
              <a:rPr lang="ru-RU" sz="1400" dirty="0" err="1"/>
              <a:t>азаматтардың</a:t>
            </a:r>
            <a:r>
              <a:rPr lang="ru-RU" sz="1400" dirty="0"/>
              <a:t> </a:t>
            </a:r>
            <a:r>
              <a:rPr lang="ru-RU" sz="1400" dirty="0" err="1"/>
              <a:t>жеңілдікті</a:t>
            </a:r>
            <a:r>
              <a:rPr lang="ru-RU" sz="1400" dirty="0"/>
              <a:t> </a:t>
            </a:r>
            <a:r>
              <a:rPr lang="ru-RU" sz="1400" dirty="0" err="1"/>
              <a:t>санаттарына</a:t>
            </a:r>
            <a:r>
              <a:rPr lang="ru-RU" sz="1400" dirty="0"/>
              <a:t> </a:t>
            </a:r>
            <a:r>
              <a:rPr lang="ru-RU" sz="1400" dirty="0" err="1"/>
              <a:t>кіретін</a:t>
            </a:r>
            <a:r>
              <a:rPr lang="ru-RU" sz="1400" dirty="0"/>
              <a:t>, </a:t>
            </a:r>
            <a:r>
              <a:rPr lang="ru-RU" sz="1400" dirty="0" err="1"/>
              <a:t>олар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мемлекет</a:t>
            </a:r>
            <a:r>
              <a:rPr lang="ru-RU" sz="1400" dirty="0"/>
              <a:t> </a:t>
            </a:r>
            <a:r>
              <a:rPr lang="ru-RU" sz="1400" dirty="0" err="1"/>
              <a:t>жарна</a:t>
            </a:r>
            <a:r>
              <a:rPr lang="ru-RU" sz="1400" dirty="0"/>
              <a:t> </a:t>
            </a:r>
            <a:r>
              <a:rPr lang="ru-RU" sz="1400" dirty="0" err="1"/>
              <a:t>төлейтін</a:t>
            </a:r>
            <a:r>
              <a:rPr lang="ru-RU" sz="1400" dirty="0"/>
              <a:t> </a:t>
            </a:r>
            <a:r>
              <a:rPr lang="ru-RU" sz="1400" dirty="0" err="1"/>
              <a:t>тұлғалар</a:t>
            </a:r>
            <a:endParaRPr lang="ru-RU" sz="1400" dirty="0"/>
          </a:p>
          <a:p>
            <a:pPr marL="342900" indent="-342900">
              <a:buAutoNum type="arabicParenR"/>
            </a:pPr>
            <a:r>
              <a:rPr lang="ru-RU" sz="1400" dirty="0" err="1"/>
              <a:t>әскери</a:t>
            </a:r>
            <a:r>
              <a:rPr lang="ru-RU" sz="1400" dirty="0"/>
              <a:t> </a:t>
            </a:r>
            <a:r>
              <a:rPr lang="ru-RU" sz="1400" dirty="0" err="1"/>
              <a:t>қызметкерлер</a:t>
            </a:r>
            <a:r>
              <a:rPr lang="ru-RU" sz="1400" dirty="0"/>
              <a:t>;</a:t>
            </a:r>
          </a:p>
          <a:p>
            <a:r>
              <a:rPr lang="ru-RU" sz="1400" dirty="0"/>
              <a:t>3) </a:t>
            </a:r>
            <a:r>
              <a:rPr lang="ru-RU" sz="1400" dirty="0" err="1"/>
              <a:t>арнаулы</a:t>
            </a:r>
            <a:r>
              <a:rPr lang="ru-RU" sz="1400" dirty="0"/>
              <a:t> </a:t>
            </a:r>
            <a:r>
              <a:rPr lang="ru-RU" sz="1400" dirty="0" err="1"/>
              <a:t>мемлекеттік</a:t>
            </a:r>
            <a:r>
              <a:rPr lang="ru-RU" sz="1400" dirty="0"/>
              <a:t> </a:t>
            </a:r>
            <a:r>
              <a:rPr lang="ru-RU" sz="1400" dirty="0" err="1"/>
              <a:t>органдардың</a:t>
            </a:r>
            <a:r>
              <a:rPr lang="ru-RU" sz="1400" dirty="0"/>
              <a:t> </a:t>
            </a:r>
            <a:r>
              <a:rPr lang="ru-RU" sz="1400" dirty="0" err="1"/>
              <a:t>қызметкерлері</a:t>
            </a:r>
            <a:r>
              <a:rPr lang="ru-RU" sz="1400" dirty="0"/>
              <a:t>;</a:t>
            </a:r>
          </a:p>
          <a:p>
            <a:r>
              <a:rPr lang="ru-RU" sz="1400" dirty="0"/>
              <a:t>4) </a:t>
            </a:r>
            <a:r>
              <a:rPr lang="ru-RU" sz="1400" dirty="0" err="1"/>
              <a:t>құқық</a:t>
            </a:r>
            <a:r>
              <a:rPr lang="ru-RU" sz="1400" dirty="0"/>
              <a:t> </a:t>
            </a:r>
            <a:r>
              <a:rPr lang="ru-RU" sz="1400" dirty="0" err="1"/>
              <a:t>қорғау</a:t>
            </a:r>
            <a:r>
              <a:rPr lang="ru-RU" sz="1400" dirty="0"/>
              <a:t> </a:t>
            </a:r>
            <a:r>
              <a:rPr lang="ru-RU" sz="1400" dirty="0" err="1"/>
              <a:t>органдарының</a:t>
            </a:r>
            <a:r>
              <a:rPr lang="ru-RU" sz="1400" dirty="0"/>
              <a:t> </a:t>
            </a:r>
            <a:r>
              <a:rPr lang="ru-RU" sz="1400" dirty="0" err="1"/>
              <a:t>қызметкерлері</a:t>
            </a:r>
            <a:r>
              <a:rPr lang="ru-RU" sz="1400" dirty="0"/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FC90B9-846D-4DAF-93C0-A55E8C42E794}"/>
              </a:ext>
            </a:extLst>
          </p:cNvPr>
          <p:cNvSpPr txBox="1"/>
          <p:nvPr/>
        </p:nvSpPr>
        <p:spPr>
          <a:xfrm>
            <a:off x="1665019" y="2573959"/>
            <a:ext cx="386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4)</a:t>
            </a:r>
            <a:r>
              <a:rPr lang="ru-RU" sz="1200" dirty="0"/>
              <a:t> </a:t>
            </a:r>
            <a:r>
              <a:rPr lang="ru-RU" sz="1200" dirty="0" err="1"/>
              <a:t>баланы</a:t>
            </a:r>
            <a:r>
              <a:rPr lang="ru-RU" sz="1200" dirty="0"/>
              <a:t> </a:t>
            </a:r>
            <a:r>
              <a:rPr lang="ru-RU" sz="1200" dirty="0" err="1"/>
              <a:t>үш</a:t>
            </a:r>
            <a:r>
              <a:rPr lang="ru-RU" sz="1200" dirty="0"/>
              <a:t> </a:t>
            </a:r>
            <a:r>
              <a:rPr lang="ru-RU" sz="1200" dirty="0" err="1"/>
              <a:t>жасқа</a:t>
            </a:r>
            <a:r>
              <a:rPr lang="ru-RU" sz="1200" dirty="0"/>
              <a:t> </a:t>
            </a:r>
            <a:r>
              <a:rPr lang="ru-RU" sz="1200" dirty="0" err="1"/>
              <a:t>толғанға</a:t>
            </a:r>
            <a:r>
              <a:rPr lang="ru-RU" sz="1200" dirty="0"/>
              <a:t> </a:t>
            </a:r>
            <a:r>
              <a:rPr lang="ru-RU" sz="1200" dirty="0" err="1"/>
              <a:t>дейін</a:t>
            </a:r>
            <a:r>
              <a:rPr lang="ru-RU" sz="1200" dirty="0"/>
              <a:t> </a:t>
            </a:r>
            <a:r>
              <a:rPr lang="ru-RU" sz="1200" dirty="0" err="1"/>
              <a:t>тәрбиелейтін</a:t>
            </a:r>
            <a:r>
              <a:rPr lang="ru-RU" sz="1200" dirty="0"/>
              <a:t>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  <a:r>
              <a:rPr lang="ru-RU" sz="1200" dirty="0" err="1"/>
              <a:t>істемейтіндер</a:t>
            </a:r>
            <a:r>
              <a:rPr lang="ru-RU" sz="1200" dirty="0"/>
              <a:t>;</a:t>
            </a:r>
          </a:p>
          <a:p>
            <a:r>
              <a:rPr lang="ru-RU" sz="1200" b="1" dirty="0"/>
              <a:t>5)</a:t>
            </a:r>
            <a:r>
              <a:rPr lang="ru-RU" sz="1200" dirty="0"/>
              <a:t> </a:t>
            </a:r>
            <a:r>
              <a:rPr lang="ru-RU" sz="1200" dirty="0" err="1"/>
              <a:t>жүктілікке</a:t>
            </a:r>
            <a:r>
              <a:rPr lang="ru-RU" sz="1200" dirty="0"/>
              <a:t> </a:t>
            </a:r>
            <a:r>
              <a:rPr lang="ru-RU" sz="1200" dirty="0" err="1"/>
              <a:t>және</a:t>
            </a:r>
            <a:r>
              <a:rPr lang="ru-RU" sz="1200" dirty="0"/>
              <a:t> </a:t>
            </a:r>
            <a:r>
              <a:rPr lang="ru-RU" sz="1200" dirty="0" err="1"/>
              <a:t>босануға</a:t>
            </a:r>
            <a:r>
              <a:rPr lang="ru-RU" sz="1200" dirty="0"/>
              <a:t>, </a:t>
            </a:r>
            <a:r>
              <a:rPr lang="ru-RU" sz="1200" dirty="0" err="1"/>
              <a:t>жаңа</a:t>
            </a:r>
            <a:r>
              <a:rPr lang="ru-RU" sz="1200" dirty="0"/>
              <a:t> </a:t>
            </a:r>
            <a:r>
              <a:rPr lang="ru-RU" sz="1200" dirty="0" err="1"/>
              <a:t>туған</a:t>
            </a:r>
            <a:r>
              <a:rPr lang="ru-RU" sz="1200" dirty="0"/>
              <a:t> </a:t>
            </a:r>
            <a:r>
              <a:rPr lang="ru-RU" sz="1200" dirty="0" err="1"/>
              <a:t>баланы</a:t>
            </a:r>
            <a:r>
              <a:rPr lang="ru-RU" sz="1200" dirty="0"/>
              <a:t> </a:t>
            </a:r>
            <a:r>
              <a:rPr lang="ru-RU" sz="1200" dirty="0" err="1"/>
              <a:t>асырап</a:t>
            </a:r>
            <a:r>
              <a:rPr lang="ru-RU" sz="1200" dirty="0"/>
              <a:t> </a:t>
            </a:r>
            <a:r>
              <a:rPr lang="ru-RU" sz="1200" dirty="0" err="1"/>
              <a:t>алуға</a:t>
            </a:r>
            <a:r>
              <a:rPr lang="ru-RU" sz="1200" dirty="0"/>
              <a:t> </a:t>
            </a:r>
            <a:r>
              <a:rPr lang="ru-RU" sz="1200" dirty="0" err="1"/>
              <a:t>немесе</a:t>
            </a:r>
            <a:r>
              <a:rPr lang="ru-RU" sz="1200" dirty="0"/>
              <a:t> </a:t>
            </a:r>
            <a:r>
              <a:rPr lang="ru-RU" sz="1200" dirty="0" err="1"/>
              <a:t>асырап</a:t>
            </a:r>
            <a:r>
              <a:rPr lang="ru-RU" sz="1200" dirty="0"/>
              <a:t> </a:t>
            </a:r>
            <a:r>
              <a:rPr lang="ru-RU" sz="1200" dirty="0" err="1"/>
              <a:t>алуға</a:t>
            </a:r>
            <a:r>
              <a:rPr lang="ru-RU" sz="1200" dirty="0"/>
              <a:t> </a:t>
            </a:r>
            <a:r>
              <a:rPr lang="ru-RU" sz="1200" dirty="0" err="1"/>
              <a:t>байланысты</a:t>
            </a:r>
            <a:r>
              <a:rPr lang="ru-RU" sz="1200" dirty="0"/>
              <a:t>, </a:t>
            </a:r>
          </a:p>
          <a:p>
            <a:r>
              <a:rPr lang="ru-RU" sz="1200" dirty="0" err="1"/>
              <a:t>сондай-ақ</a:t>
            </a:r>
            <a:r>
              <a:rPr lang="ru-RU" sz="1200" dirty="0"/>
              <a:t> бала </a:t>
            </a:r>
            <a:r>
              <a:rPr lang="ru-RU" sz="1200" dirty="0" err="1"/>
              <a:t>үш</a:t>
            </a:r>
            <a:r>
              <a:rPr lang="ru-RU" sz="1200" dirty="0"/>
              <a:t> </a:t>
            </a:r>
            <a:r>
              <a:rPr lang="ru-RU" sz="1200" dirty="0" err="1"/>
              <a:t>жасқа</a:t>
            </a:r>
            <a:r>
              <a:rPr lang="ru-RU" sz="1200" dirty="0"/>
              <a:t> </a:t>
            </a:r>
            <a:r>
              <a:rPr lang="ru-RU" sz="1200" dirty="0" err="1"/>
              <a:t>толғанға</a:t>
            </a:r>
            <a:r>
              <a:rPr lang="ru-RU" sz="1200" dirty="0"/>
              <a:t> </a:t>
            </a:r>
            <a:r>
              <a:rPr lang="ru-RU" sz="1200" dirty="0" err="1"/>
              <a:t>дейін</a:t>
            </a:r>
            <a:r>
              <a:rPr lang="ru-RU" sz="1200" dirty="0"/>
              <a:t> </a:t>
            </a:r>
            <a:r>
              <a:rPr lang="ru-RU" sz="1200" dirty="0" err="1"/>
              <a:t>оның</a:t>
            </a:r>
            <a:r>
              <a:rPr lang="ru-RU" sz="1200" dirty="0"/>
              <a:t> </a:t>
            </a:r>
            <a:r>
              <a:rPr lang="ru-RU" sz="1200" dirty="0" err="1"/>
              <a:t>күтіміне</a:t>
            </a:r>
            <a:r>
              <a:rPr lang="ru-RU" sz="1200" dirty="0"/>
              <a:t> </a:t>
            </a:r>
            <a:r>
              <a:rPr lang="ru-RU" sz="1200" dirty="0" err="1"/>
              <a:t>байланысты</a:t>
            </a:r>
            <a:r>
              <a:rPr lang="ru-RU" sz="1200" dirty="0"/>
              <a:t> </a:t>
            </a:r>
            <a:r>
              <a:rPr lang="ru-RU" sz="1200" dirty="0" err="1"/>
              <a:t>демалыстағы</a:t>
            </a:r>
            <a:r>
              <a:rPr lang="ru-RU" sz="1200" dirty="0"/>
              <a:t> </a:t>
            </a:r>
            <a:r>
              <a:rPr lang="ru-RU" sz="1200" dirty="0" err="1"/>
              <a:t>адамдар</a:t>
            </a:r>
            <a:r>
              <a:rPr lang="ru-RU" sz="1200" dirty="0"/>
              <a:t>;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CA84C22-E038-4606-B31E-5E5B4B0EA9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81" y="4193440"/>
            <a:ext cx="398955" cy="3783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A231EDE-59E0-407F-9321-4322AB2DFD7C}"/>
              </a:ext>
            </a:extLst>
          </p:cNvPr>
          <p:cNvSpPr txBox="1"/>
          <p:nvPr/>
        </p:nvSpPr>
        <p:spPr>
          <a:xfrm>
            <a:off x="1665019" y="3959139"/>
            <a:ext cx="353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6)</a:t>
            </a:r>
            <a:r>
              <a:rPr lang="ru-RU" sz="1200" dirty="0"/>
              <a:t> </a:t>
            </a:r>
            <a:r>
              <a:rPr lang="ru-RU" sz="1200" dirty="0" err="1"/>
              <a:t>мүгедек</a:t>
            </a:r>
            <a:r>
              <a:rPr lang="ru-RU" sz="1200" dirty="0"/>
              <a:t> </a:t>
            </a:r>
            <a:r>
              <a:rPr lang="ru-RU" sz="1200" dirty="0" err="1"/>
              <a:t>баланы</a:t>
            </a:r>
            <a:r>
              <a:rPr lang="ru-RU" sz="1200" dirty="0"/>
              <a:t> </a:t>
            </a:r>
            <a:r>
              <a:rPr lang="ru-RU" sz="1200" dirty="0" err="1"/>
              <a:t>күтетін</a:t>
            </a:r>
            <a:r>
              <a:rPr lang="ru-RU" sz="1200" dirty="0"/>
              <a:t>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</a:p>
          <a:p>
            <a:r>
              <a:rPr lang="ru-RU" sz="1200" dirty="0" err="1"/>
              <a:t>істемейтіндер</a:t>
            </a:r>
            <a:r>
              <a:rPr lang="ru-RU" sz="1200" dirty="0"/>
              <a:t>;</a:t>
            </a:r>
          </a:p>
          <a:p>
            <a:r>
              <a:rPr lang="ru-RU" sz="1200" b="1" dirty="0"/>
              <a:t>6-1)</a:t>
            </a:r>
            <a:r>
              <a:rPr lang="ru-RU" sz="1200" dirty="0"/>
              <a:t> бала </a:t>
            </a:r>
            <a:r>
              <a:rPr lang="ru-RU" sz="1200" dirty="0" err="1"/>
              <a:t>кезінен</a:t>
            </a:r>
            <a:r>
              <a:rPr lang="ru-RU" sz="1200" dirty="0"/>
              <a:t> І </a:t>
            </a:r>
            <a:r>
              <a:rPr lang="ru-RU" sz="1200" dirty="0" err="1"/>
              <a:t>топтағы</a:t>
            </a:r>
            <a:r>
              <a:rPr lang="ru-RU" sz="1200" dirty="0"/>
              <a:t> </a:t>
            </a:r>
            <a:r>
              <a:rPr lang="ru-RU" sz="1200" dirty="0" err="1"/>
              <a:t>мүгедекке</a:t>
            </a:r>
            <a:r>
              <a:rPr lang="ru-RU" sz="1200" dirty="0"/>
              <a:t> </a:t>
            </a:r>
          </a:p>
          <a:p>
            <a:r>
              <a:rPr lang="ru-RU" sz="1200" dirty="0" err="1"/>
              <a:t>күтім</a:t>
            </a:r>
            <a:r>
              <a:rPr lang="ru-RU" sz="1200" dirty="0"/>
              <a:t> </a:t>
            </a:r>
            <a:r>
              <a:rPr lang="ru-RU" sz="1200" dirty="0" err="1"/>
              <a:t>жасайтындар</a:t>
            </a:r>
            <a:r>
              <a:rPr lang="ru-RU" sz="1200" dirty="0"/>
              <a:t>;</a:t>
            </a:r>
          </a:p>
        </p:txBody>
      </p:sp>
      <p:pic>
        <p:nvPicPr>
          <p:cNvPr id="27" name="Рисунок 26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93C4865-FFE4-481E-9EDD-07281F4529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741" y="4933290"/>
            <a:ext cx="386881" cy="38688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E166DD0-5A58-4A95-B50E-8E5A6A3A671A}"/>
              </a:ext>
            </a:extLst>
          </p:cNvPr>
          <p:cNvSpPr txBox="1"/>
          <p:nvPr/>
        </p:nvSpPr>
        <p:spPr>
          <a:xfrm>
            <a:off x="1675420" y="4867205"/>
            <a:ext cx="372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7)</a:t>
            </a:r>
            <a:r>
              <a:rPr lang="ru-RU" sz="1200" dirty="0"/>
              <a:t> </a:t>
            </a:r>
            <a:r>
              <a:rPr lang="ru-RU" sz="1200" dirty="0" err="1"/>
              <a:t>зейнеткерлер</a:t>
            </a:r>
            <a:r>
              <a:rPr lang="ru-RU" sz="1200" dirty="0"/>
              <a:t> мен </a:t>
            </a:r>
            <a:r>
              <a:rPr lang="ru-RU" sz="1200" dirty="0" err="1"/>
              <a:t>екінші</a:t>
            </a:r>
            <a:r>
              <a:rPr lang="ru-RU" sz="1200" dirty="0"/>
              <a:t> </a:t>
            </a:r>
            <a:r>
              <a:rPr lang="ru-RU" sz="1200" dirty="0" err="1"/>
              <a:t>дүниежүзілік</a:t>
            </a:r>
            <a:r>
              <a:rPr lang="ru-RU" sz="1200" dirty="0"/>
              <a:t> </a:t>
            </a:r>
            <a:r>
              <a:rPr lang="ru-RU" sz="1200" dirty="0" err="1"/>
              <a:t>соғыс</a:t>
            </a:r>
            <a:r>
              <a:rPr lang="ru-RU" sz="1200" dirty="0"/>
              <a:t> </a:t>
            </a:r>
            <a:r>
              <a:rPr lang="ru-RU" sz="1200" dirty="0" err="1"/>
              <a:t>ардагерлері</a:t>
            </a:r>
            <a:endParaRPr lang="ru-RU" sz="1200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29A5DCD-94F0-4BEB-9F8F-CF512F724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05" y="5758640"/>
            <a:ext cx="381731" cy="38173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69327AB-6FFF-4BC0-88FD-151007FCC032}"/>
              </a:ext>
            </a:extLst>
          </p:cNvPr>
          <p:cNvSpPr txBox="1"/>
          <p:nvPr/>
        </p:nvSpPr>
        <p:spPr>
          <a:xfrm>
            <a:off x="1666896" y="5430022"/>
            <a:ext cx="3730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8)</a:t>
            </a:r>
            <a:r>
              <a:rPr lang="ru-RU" sz="1200" dirty="0"/>
              <a:t> </a:t>
            </a:r>
            <a:r>
              <a:rPr lang="ru-RU" sz="1200" dirty="0" err="1"/>
              <a:t>ең</a:t>
            </a:r>
            <a:r>
              <a:rPr lang="ru-RU" sz="1200" dirty="0"/>
              <a:t> </a:t>
            </a:r>
            <a:r>
              <a:rPr lang="ru-RU" sz="1200" dirty="0" err="1"/>
              <a:t>төменгі</a:t>
            </a:r>
            <a:r>
              <a:rPr lang="ru-RU" sz="1200" dirty="0"/>
              <a:t> </a:t>
            </a:r>
            <a:r>
              <a:rPr lang="ru-RU" sz="1200" dirty="0" err="1"/>
              <a:t>қауіпсіздіктегі</a:t>
            </a:r>
            <a:r>
              <a:rPr lang="ru-RU" sz="1200" dirty="0"/>
              <a:t> </a:t>
            </a:r>
            <a:r>
              <a:rPr lang="ru-RU" sz="1200" dirty="0" err="1"/>
              <a:t>мекемелерді</a:t>
            </a:r>
            <a:r>
              <a:rPr lang="ru-RU" sz="1200" dirty="0"/>
              <a:t> </a:t>
            </a:r>
            <a:r>
              <a:rPr lang="ru-RU" sz="1200" dirty="0" err="1"/>
              <a:t>қоспағанда</a:t>
            </a:r>
            <a:r>
              <a:rPr lang="ru-RU" sz="1200" dirty="0"/>
              <a:t>, </a:t>
            </a:r>
            <a:r>
              <a:rPr lang="ru-RU" sz="1200" dirty="0" err="1"/>
              <a:t>қылмыстық-атқару</a:t>
            </a:r>
            <a:r>
              <a:rPr lang="ru-RU" sz="1200" dirty="0"/>
              <a:t> </a:t>
            </a:r>
            <a:r>
              <a:rPr lang="ru-RU" sz="1200" dirty="0" err="1"/>
              <a:t>жүйесі</a:t>
            </a:r>
            <a:r>
              <a:rPr lang="ru-RU" sz="1200" dirty="0"/>
              <a:t> </a:t>
            </a:r>
          </a:p>
          <a:p>
            <a:r>
              <a:rPr lang="ru-RU" sz="1200" dirty="0" err="1"/>
              <a:t>мекемелерінде</a:t>
            </a:r>
            <a:r>
              <a:rPr lang="ru-RU" sz="1200" dirty="0"/>
              <a:t> сот </a:t>
            </a:r>
            <a:r>
              <a:rPr lang="ru-RU" sz="1200" dirty="0" err="1"/>
              <a:t>үкімімен</a:t>
            </a:r>
            <a:r>
              <a:rPr lang="ru-RU" sz="1200" dirty="0"/>
              <a:t> </a:t>
            </a:r>
            <a:r>
              <a:rPr lang="ru-RU" sz="1200" dirty="0" err="1"/>
              <a:t>жазасын</a:t>
            </a:r>
            <a:r>
              <a:rPr lang="ru-RU" sz="1200" dirty="0"/>
              <a:t> </a:t>
            </a:r>
            <a:r>
              <a:rPr lang="ru-RU" sz="1200" dirty="0" err="1"/>
              <a:t>өтеп</a:t>
            </a:r>
            <a:r>
              <a:rPr lang="ru-RU" sz="1200" dirty="0"/>
              <a:t> </a:t>
            </a:r>
            <a:r>
              <a:rPr lang="ru-RU" sz="1200" dirty="0" err="1"/>
              <a:t>жатқандар</a:t>
            </a:r>
            <a:endParaRPr lang="ru-RU" sz="1200" dirty="0"/>
          </a:p>
          <a:p>
            <a:r>
              <a:rPr lang="ru-RU" sz="1200" b="1" dirty="0"/>
              <a:t>9)</a:t>
            </a:r>
            <a:r>
              <a:rPr lang="ru-RU" sz="1200" dirty="0"/>
              <a:t> </a:t>
            </a:r>
            <a:r>
              <a:rPr lang="ru-RU" sz="1200" dirty="0" err="1"/>
              <a:t>тергеу</a:t>
            </a:r>
            <a:r>
              <a:rPr lang="ru-RU" sz="1200" dirty="0"/>
              <a:t> </a:t>
            </a:r>
            <a:r>
              <a:rPr lang="ru-RU" sz="1200" dirty="0" err="1"/>
              <a:t>изоляторларында</a:t>
            </a:r>
            <a:r>
              <a:rPr lang="ru-RU" sz="1200" dirty="0"/>
              <a:t> </a:t>
            </a:r>
            <a:r>
              <a:rPr lang="ru-RU" sz="1200" dirty="0" err="1"/>
              <a:t>отырғандар</a:t>
            </a:r>
            <a:r>
              <a:rPr lang="ru-RU" sz="1200" dirty="0"/>
              <a:t>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570C47-0397-43CF-810D-4961C43442DB}"/>
              </a:ext>
            </a:extLst>
          </p:cNvPr>
          <p:cNvSpPr txBox="1"/>
          <p:nvPr/>
        </p:nvSpPr>
        <p:spPr>
          <a:xfrm>
            <a:off x="6379413" y="1182671"/>
            <a:ext cx="2566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10)</a:t>
            </a:r>
            <a:r>
              <a:rPr lang="ru-RU" sz="1200" dirty="0"/>
              <a:t> </a:t>
            </a:r>
            <a:r>
              <a:rPr lang="ru-RU" sz="1200" dirty="0" err="1"/>
              <a:t>жұмыс</a:t>
            </a:r>
            <a:r>
              <a:rPr lang="ru-RU" sz="1200" dirty="0"/>
              <a:t> </a:t>
            </a:r>
            <a:r>
              <a:rPr lang="ru-RU" sz="1200" dirty="0" err="1"/>
              <a:t>істемейтін</a:t>
            </a:r>
            <a:r>
              <a:rPr lang="ru-RU" sz="1200" dirty="0"/>
              <a:t> </a:t>
            </a:r>
            <a:r>
              <a:rPr lang="ru-RU" sz="1200" dirty="0" err="1"/>
              <a:t>қандастар</a:t>
            </a:r>
            <a:r>
              <a:rPr lang="ru-RU" sz="1200" dirty="0"/>
              <a:t>;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97F440-4150-4642-9B1B-EB1415A7B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823" y="1154588"/>
            <a:ext cx="441769" cy="441769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E7CEB65-BF4E-4C7A-A696-486E7F3793FC}"/>
              </a:ext>
            </a:extLst>
          </p:cNvPr>
          <p:cNvSpPr txBox="1"/>
          <p:nvPr/>
        </p:nvSpPr>
        <p:spPr>
          <a:xfrm>
            <a:off x="6379413" y="1518456"/>
            <a:ext cx="4949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11)</a:t>
            </a:r>
            <a:r>
              <a:rPr lang="ru-RU" sz="1200" dirty="0"/>
              <a:t> «Алтын </a:t>
            </a:r>
            <a:r>
              <a:rPr lang="ru-RU" sz="1200" dirty="0" err="1"/>
              <a:t>алқа</a:t>
            </a:r>
            <a:r>
              <a:rPr lang="ru-RU" sz="1200" dirty="0"/>
              <a:t>», «</a:t>
            </a:r>
            <a:r>
              <a:rPr lang="ru-RU" sz="1200" dirty="0" err="1"/>
              <a:t>Күміс</a:t>
            </a:r>
            <a:r>
              <a:rPr lang="ru-RU" sz="1200" dirty="0"/>
              <a:t> </a:t>
            </a:r>
            <a:r>
              <a:rPr lang="ru-RU" sz="1200" dirty="0" err="1"/>
              <a:t>алқа</a:t>
            </a:r>
            <a:r>
              <a:rPr lang="ru-RU" sz="1200" dirty="0"/>
              <a:t>» </a:t>
            </a:r>
            <a:r>
              <a:rPr lang="ru-RU" sz="1200" dirty="0" err="1"/>
              <a:t>алқаларымен</a:t>
            </a:r>
            <a:r>
              <a:rPr lang="ru-RU" sz="1200" dirty="0"/>
              <a:t> </a:t>
            </a:r>
            <a:r>
              <a:rPr lang="ru-RU" sz="1200" dirty="0" err="1"/>
              <a:t>марапатталған</a:t>
            </a:r>
            <a:r>
              <a:rPr lang="ru-RU" sz="1200" dirty="0"/>
              <a:t> </a:t>
            </a:r>
          </a:p>
          <a:p>
            <a:r>
              <a:rPr lang="ru-RU" sz="1200" dirty="0" err="1"/>
              <a:t>немесе</a:t>
            </a:r>
            <a:r>
              <a:rPr lang="ru-RU" sz="1200" dirty="0"/>
              <a:t> </a:t>
            </a:r>
            <a:r>
              <a:rPr lang="ru-RU" sz="1200" dirty="0" err="1"/>
              <a:t>бұрын</a:t>
            </a:r>
            <a:r>
              <a:rPr lang="ru-RU" sz="1200" dirty="0"/>
              <a:t> «Батыр </a:t>
            </a:r>
            <a:r>
              <a:rPr lang="ru-RU" sz="1200" dirty="0" err="1"/>
              <a:t>ана</a:t>
            </a:r>
            <a:r>
              <a:rPr lang="ru-RU" sz="1200" dirty="0"/>
              <a:t>» </a:t>
            </a:r>
            <a:r>
              <a:rPr lang="ru-RU" sz="1200" dirty="0" err="1"/>
              <a:t>атағын</a:t>
            </a:r>
            <a:r>
              <a:rPr lang="ru-RU" sz="1200" dirty="0"/>
              <a:t> </a:t>
            </a:r>
            <a:r>
              <a:rPr lang="ru-RU" sz="1200" dirty="0" err="1"/>
              <a:t>алған</a:t>
            </a:r>
            <a:r>
              <a:rPr lang="ru-RU" sz="1200" dirty="0"/>
              <a:t>, </a:t>
            </a:r>
            <a:r>
              <a:rPr lang="ru-RU" sz="1200" dirty="0" err="1"/>
              <a:t>сондай-ақ</a:t>
            </a:r>
            <a:r>
              <a:rPr lang="ru-RU" sz="1200" dirty="0"/>
              <a:t> І </a:t>
            </a:r>
            <a:r>
              <a:rPr lang="ru-RU" sz="1200" dirty="0" err="1"/>
              <a:t>және</a:t>
            </a:r>
            <a:r>
              <a:rPr lang="ru-RU" sz="1200" dirty="0"/>
              <a:t> ІІ </a:t>
            </a:r>
            <a:r>
              <a:rPr lang="ru-RU" sz="1200" dirty="0" err="1"/>
              <a:t>дәрежелі</a:t>
            </a:r>
            <a:r>
              <a:rPr lang="ru-RU" sz="1200" dirty="0"/>
              <a:t> </a:t>
            </a:r>
          </a:p>
          <a:p>
            <a:r>
              <a:rPr lang="ru-RU" sz="1200" dirty="0"/>
              <a:t>«Ана </a:t>
            </a:r>
            <a:r>
              <a:rPr lang="ru-RU" sz="1200" dirty="0" err="1"/>
              <a:t>даңқы</a:t>
            </a:r>
            <a:r>
              <a:rPr lang="ru-RU" sz="1200" dirty="0"/>
              <a:t>» </a:t>
            </a:r>
            <a:r>
              <a:rPr lang="ru-RU" sz="1200" dirty="0" err="1"/>
              <a:t>ордендерімен</a:t>
            </a:r>
            <a:r>
              <a:rPr lang="ru-RU" sz="1200" dirty="0"/>
              <a:t> </a:t>
            </a:r>
            <a:r>
              <a:rPr lang="ru-RU" sz="1200" dirty="0" err="1"/>
              <a:t>марапатталған</a:t>
            </a:r>
            <a:r>
              <a:rPr lang="ru-RU" sz="1200" dirty="0"/>
              <a:t> </a:t>
            </a:r>
            <a:r>
              <a:rPr lang="ru-RU" sz="1200" dirty="0" err="1"/>
              <a:t>көп</a:t>
            </a:r>
            <a:r>
              <a:rPr lang="ru-RU" sz="1200" dirty="0"/>
              <a:t> </a:t>
            </a:r>
            <a:r>
              <a:rPr lang="ru-RU" sz="1200" dirty="0" err="1"/>
              <a:t>балалы</a:t>
            </a:r>
            <a:r>
              <a:rPr lang="ru-RU" sz="1200" dirty="0"/>
              <a:t> </a:t>
            </a:r>
            <a:r>
              <a:rPr lang="ru-RU" sz="1200" dirty="0" err="1"/>
              <a:t>аналар</a:t>
            </a:r>
            <a:r>
              <a:rPr lang="ru-RU" sz="1200" dirty="0"/>
              <a:t>;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22D306-01E8-4ED6-95A1-9D7CF25BA4D4}"/>
              </a:ext>
            </a:extLst>
          </p:cNvPr>
          <p:cNvSpPr txBox="1"/>
          <p:nvPr/>
        </p:nvSpPr>
        <p:spPr>
          <a:xfrm>
            <a:off x="6362530" y="2255055"/>
            <a:ext cx="5269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1" dirty="0"/>
              <a:t>12)</a:t>
            </a:r>
            <a:r>
              <a:rPr lang="ru-RU" sz="1200" dirty="0"/>
              <a:t> </a:t>
            </a:r>
            <a:r>
              <a:rPr lang="ru-RU" sz="1200" dirty="0" err="1"/>
              <a:t>мүгедектер</a:t>
            </a:r>
            <a:r>
              <a:rPr lang="ru-RU" sz="1200" dirty="0"/>
              <a:t>;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0C02201-B90B-4225-9E28-BFC97DA9CF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0" y="3363000"/>
            <a:ext cx="441769" cy="44176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иденье&#10;&#10;Автоматически созданное описание">
            <a:extLst>
              <a:ext uri="{FF2B5EF4-FFF2-40B4-BE49-F238E27FC236}">
                <a16:creationId xmlns:a16="http://schemas.microsoft.com/office/drawing/2014/main" id="{5A189963-FA54-47C9-BEE0-3D9BBEA2BD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591" y="3288691"/>
            <a:ext cx="457730" cy="506023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FEA44AAA-09AD-4293-8D09-8D19FCBF24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22" y="2716993"/>
            <a:ext cx="507334" cy="50733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52E355D-CEE2-4D62-8318-1054D1D97D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10" y="2095629"/>
            <a:ext cx="434242" cy="4461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1E7CD44-3BD6-4478-8DBA-41BCB772B7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70" y="1688785"/>
            <a:ext cx="355600" cy="44177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23C045-F246-4184-86A3-DCA724ACEDA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81" y="2220001"/>
            <a:ext cx="408906" cy="44218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95AFECA-6954-4F57-A48A-F9BBED44302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44" y="4746827"/>
            <a:ext cx="445662" cy="14246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F10FFDA-E935-4508-A54B-B1B78C2B2C5F}"/>
              </a:ext>
            </a:extLst>
          </p:cNvPr>
          <p:cNvSpPr txBox="1"/>
          <p:nvPr/>
        </p:nvSpPr>
        <p:spPr>
          <a:xfrm rot="16200000">
            <a:off x="-2135609" y="3619911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</a:t>
            </a:r>
          </a:p>
        </p:txBody>
      </p:sp>
    </p:spTree>
    <p:extLst>
      <p:ext uri="{BB962C8B-B14F-4D97-AF65-F5344CB8AC3E}">
        <p14:creationId xmlns:p14="http://schemas.microsoft.com/office/powerpoint/2010/main" val="856763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F11A21-C8F6-461E-AB1E-A1C60B8BF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582EF4A-F83F-47CF-BAE4-4824CF88C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C2C384D6-706A-457B-ADC6-BAB23DEFADCB}"/>
              </a:ext>
            </a:extLst>
          </p:cNvPr>
          <p:cNvSpPr/>
          <p:nvPr/>
        </p:nvSpPr>
        <p:spPr>
          <a:xfrm>
            <a:off x="7126806" y="4074911"/>
            <a:ext cx="4605795" cy="2134300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1EE54D8-D9BD-41E9-928A-DA3BE5D9C6A7}"/>
              </a:ext>
            </a:extLst>
          </p:cNvPr>
          <p:cNvSpPr/>
          <p:nvPr/>
        </p:nvSpPr>
        <p:spPr>
          <a:xfrm>
            <a:off x="1136560" y="1936829"/>
            <a:ext cx="5443630" cy="92752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CD620CE-5DD8-4127-A572-A994B6299129}"/>
              </a:ext>
            </a:extLst>
          </p:cNvPr>
          <p:cNvSpPr/>
          <p:nvPr/>
        </p:nvSpPr>
        <p:spPr>
          <a:xfrm>
            <a:off x="1282941" y="5313417"/>
            <a:ext cx="5297249" cy="70110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C92088DF-F9F5-421A-9B20-74FB2A085B0E}"/>
              </a:ext>
            </a:extLst>
          </p:cNvPr>
          <p:cNvSpPr/>
          <p:nvPr/>
        </p:nvSpPr>
        <p:spPr>
          <a:xfrm>
            <a:off x="7248200" y="1217056"/>
            <a:ext cx="4390155" cy="237958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13010" y="361937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ЖҰМЫС ІСТЕМЕЙТІН ЖҮКТІ ӘЙЕЛДЕР - </a:t>
            </a:r>
            <a:r>
              <a:rPr lang="ru-RU" sz="2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жеңілдікті</a:t>
            </a:r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2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санаты</a:t>
            </a:r>
            <a:endParaRPr lang="ru-RU" sz="2400" b="1" dirty="0">
              <a:solidFill>
                <a:srgbClr val="084065"/>
              </a:solidFill>
              <a:latin typeface="FS Joey Pro" panose="02000806040000020004" pitchFamily="50" charset="-52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478598-3E43-42A1-9A66-ACF229BCE5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4128" y="2357640"/>
            <a:ext cx="818606" cy="80133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8FA612E-17AA-44DF-8070-959293A2274C}"/>
              </a:ext>
            </a:extLst>
          </p:cNvPr>
          <p:cNvSpPr txBox="1"/>
          <p:nvPr/>
        </p:nvSpPr>
        <p:spPr>
          <a:xfrm>
            <a:off x="1313010" y="-36230"/>
            <a:ext cx="8263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МӘМС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ЖҮЙЕСІНДЕГІ САҚТАНДЫРЫЛУ МӘРТЕБЕСІ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869820-7F60-47BE-AB59-AF3E52A0FD99}"/>
              </a:ext>
            </a:extLst>
          </p:cNvPr>
          <p:cNvSpPr txBox="1"/>
          <p:nvPr/>
        </p:nvSpPr>
        <p:spPr>
          <a:xfrm>
            <a:off x="1648381" y="1916261"/>
            <a:ext cx="5037192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dirty="0"/>
              <a:t>МӘМС ЖҮЙЕСІНДЕ САҚТАНДЫРУ МӘРТЕБЕСІ ЖОҚ ЖҰМЫС ІСТЕМЕЙТІН ЖҮКТІ ӘЙЕЛ ЖҮГІНГЕН КЕЗДЕ: </a:t>
            </a:r>
            <a:r>
              <a:rPr lang="ru-RU" sz="1800" b="0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0" dirty="0" err="1"/>
              <a:t>Жүктілік</a:t>
            </a:r>
            <a:r>
              <a:rPr lang="ru-RU" b="0" dirty="0"/>
              <a:t> </a:t>
            </a:r>
            <a:r>
              <a:rPr lang="ru-RU" b="0" dirty="0" err="1"/>
              <a:t>фактісін</a:t>
            </a:r>
            <a:r>
              <a:rPr lang="ru-RU" b="0" dirty="0"/>
              <a:t> </a:t>
            </a:r>
            <a:r>
              <a:rPr lang="ru-RU" b="0" dirty="0" err="1"/>
              <a:t>анықтау</a:t>
            </a:r>
            <a:r>
              <a:rPr lang="ru-RU" b="0" dirty="0"/>
              <a:t>- ЖПД / акушер </a:t>
            </a:r>
            <a:r>
              <a:rPr lang="ru-RU" dirty="0"/>
              <a:t>(ТМККК)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b="0" dirty="0" err="1"/>
              <a:t>Жүкті</a:t>
            </a:r>
            <a:r>
              <a:rPr lang="ru-RU" b="0" dirty="0"/>
              <a:t> </a:t>
            </a:r>
            <a:r>
              <a:rPr lang="ru-RU" b="0" dirty="0" err="1"/>
              <a:t>және</a:t>
            </a:r>
            <a:r>
              <a:rPr lang="ru-RU" b="0" dirty="0"/>
              <a:t> </a:t>
            </a:r>
            <a:r>
              <a:rPr lang="ru-RU" b="0" dirty="0" err="1"/>
              <a:t>фертильді</a:t>
            </a:r>
            <a:r>
              <a:rPr lang="ru-RU" b="0" dirty="0"/>
              <a:t> </a:t>
            </a:r>
            <a:r>
              <a:rPr lang="ru-RU" b="0" dirty="0" err="1"/>
              <a:t>жастағы</a:t>
            </a:r>
            <a:r>
              <a:rPr lang="ru-RU" b="0" dirty="0"/>
              <a:t> </a:t>
            </a:r>
            <a:r>
              <a:rPr lang="ru-RU" b="0" dirty="0" err="1"/>
              <a:t>әйелдердің</a:t>
            </a:r>
            <a:r>
              <a:rPr lang="ru-RU" b="0" dirty="0"/>
              <a:t> </a:t>
            </a:r>
            <a:r>
              <a:rPr lang="ru-RU" b="0" dirty="0" err="1"/>
              <a:t>тіркеліміне</a:t>
            </a:r>
            <a:r>
              <a:rPr lang="ru-RU" b="0" dirty="0"/>
              <a:t> </a:t>
            </a:r>
            <a:r>
              <a:rPr lang="ru-RU" b="0" dirty="0" err="1"/>
              <a:t>енгізу</a:t>
            </a:r>
            <a:r>
              <a:rPr lang="ru-RU" b="0" dirty="0"/>
              <a:t> (ЖФЖӘР) – акушер </a:t>
            </a:r>
            <a:r>
              <a:rPr lang="ru-RU" dirty="0"/>
              <a:t>(ТМККК)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DC9ACA4-F0D4-4684-9FB2-842D124FBF98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959F61F-4B4C-4F40-9C6D-C6EF7148E79A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AA8F91A-C16A-4814-B333-BF0C886FC63D}"/>
              </a:ext>
            </a:extLst>
          </p:cNvPr>
          <p:cNvSpPr txBox="1"/>
          <p:nvPr/>
        </p:nvSpPr>
        <p:spPr>
          <a:xfrm>
            <a:off x="1145321" y="3798476"/>
            <a:ext cx="54419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 err="1"/>
              <a:t>Егер</a:t>
            </a:r>
            <a:r>
              <a:rPr lang="ru-RU" b="0" dirty="0"/>
              <a:t> </a:t>
            </a:r>
            <a:r>
              <a:rPr lang="ru-RU" b="0" dirty="0" err="1"/>
              <a:t>жүкті</a:t>
            </a:r>
            <a:r>
              <a:rPr lang="ru-RU" b="0" dirty="0"/>
              <a:t> </a:t>
            </a:r>
            <a:r>
              <a:rPr lang="ru-RU" b="0" dirty="0" err="1"/>
              <a:t>әйел</a:t>
            </a:r>
            <a:r>
              <a:rPr lang="ru-RU" b="0" dirty="0"/>
              <a:t> </a:t>
            </a:r>
            <a:r>
              <a:rPr lang="ru-RU" b="0" dirty="0" err="1"/>
              <a:t>үшін</a:t>
            </a:r>
            <a:r>
              <a:rPr lang="ru-RU" b="0" dirty="0"/>
              <a:t> </a:t>
            </a:r>
            <a:r>
              <a:rPr lang="ru-RU" b="0" dirty="0" err="1"/>
              <a:t>өтініш</a:t>
            </a:r>
            <a:r>
              <a:rPr lang="ru-RU" b="0" dirty="0"/>
              <a:t> </a:t>
            </a:r>
            <a:r>
              <a:rPr lang="ru-RU" b="0" dirty="0" err="1"/>
              <a:t>бергенге</a:t>
            </a:r>
            <a:r>
              <a:rPr lang="ru-RU" b="0" dirty="0"/>
              <a:t> </a:t>
            </a:r>
            <a:r>
              <a:rPr lang="ru-RU" b="0" dirty="0" err="1"/>
              <a:t>дейін</a:t>
            </a:r>
            <a:r>
              <a:rPr lang="ru-RU" b="0" dirty="0"/>
              <a:t> 2 ай </a:t>
            </a:r>
            <a:r>
              <a:rPr lang="ru-RU" b="0" dirty="0" err="1"/>
              <a:t>ішінде</a:t>
            </a:r>
            <a:r>
              <a:rPr lang="ru-RU" b="0" dirty="0"/>
              <a:t> </a:t>
            </a:r>
            <a:r>
              <a:rPr lang="ru-RU" b="0" dirty="0" err="1"/>
              <a:t>міндетті</a:t>
            </a:r>
            <a:r>
              <a:rPr lang="ru-RU" b="0" dirty="0"/>
              <a:t> </a:t>
            </a:r>
            <a:r>
              <a:rPr lang="ru-RU" b="0" dirty="0" err="1"/>
              <a:t>зейнетақы</a:t>
            </a:r>
            <a:r>
              <a:rPr lang="ru-RU" b="0" dirty="0"/>
              <a:t> </a:t>
            </a:r>
            <a:r>
              <a:rPr lang="ru-RU" b="0" dirty="0" err="1"/>
              <a:t>жарналары</a:t>
            </a:r>
            <a:r>
              <a:rPr lang="ru-RU" b="0" dirty="0"/>
              <a:t> (МЗЖ) мен </a:t>
            </a:r>
            <a:r>
              <a:rPr lang="ru-RU" b="0" dirty="0" err="1"/>
              <a:t>әлеуметтік</a:t>
            </a:r>
            <a:r>
              <a:rPr lang="ru-RU" b="0" dirty="0"/>
              <a:t> </a:t>
            </a:r>
            <a:r>
              <a:rPr lang="ru-RU" b="0" dirty="0" err="1"/>
              <a:t>аударымдар</a:t>
            </a:r>
            <a:r>
              <a:rPr lang="ru-RU" b="0" dirty="0"/>
              <a:t> (ӘА) </a:t>
            </a:r>
            <a:r>
              <a:rPr lang="ru-RU" b="0" dirty="0" err="1"/>
              <a:t>болмаса</a:t>
            </a:r>
            <a:r>
              <a:rPr lang="ru-RU" b="0" dirty="0"/>
              <a:t>, </a:t>
            </a:r>
            <a:r>
              <a:rPr lang="ru-RU" b="0" dirty="0" err="1"/>
              <a:t>сақтандыру</a:t>
            </a:r>
            <a:r>
              <a:rPr lang="ru-RU" b="0" dirty="0"/>
              <a:t> </a:t>
            </a:r>
            <a:r>
              <a:rPr lang="ru-RU" b="0" dirty="0" err="1"/>
              <a:t>мәртебесі</a:t>
            </a:r>
            <a:r>
              <a:rPr lang="ru-RU" b="0" dirty="0"/>
              <a:t> 3 </a:t>
            </a:r>
            <a:r>
              <a:rPr lang="ru-RU" b="0" dirty="0" err="1"/>
              <a:t>күн</a:t>
            </a:r>
            <a:r>
              <a:rPr lang="ru-RU" b="0" dirty="0"/>
              <a:t> </a:t>
            </a:r>
            <a:r>
              <a:rPr lang="ru-RU" b="0" dirty="0" err="1"/>
              <a:t>ішінде</a:t>
            </a:r>
            <a:r>
              <a:rPr lang="ru-RU" b="0" dirty="0"/>
              <a:t> АВТОМАТТЫ </a:t>
            </a:r>
            <a:r>
              <a:rPr lang="ru-RU" b="0" dirty="0" err="1"/>
              <a:t>түрде</a:t>
            </a:r>
            <a:r>
              <a:rPr lang="ru-RU" b="0" dirty="0"/>
              <a:t> </a:t>
            </a:r>
            <a:r>
              <a:rPr lang="ru-RU" b="0" dirty="0" err="1"/>
              <a:t>тағайындалады</a:t>
            </a:r>
            <a:r>
              <a:rPr lang="ru-RU" b="0" dirty="0"/>
              <a:t>, </a:t>
            </a:r>
            <a:r>
              <a:rPr lang="ru-RU" b="0" dirty="0" err="1"/>
              <a:t>бұл</a:t>
            </a:r>
            <a:r>
              <a:rPr lang="ru-RU" b="0" dirty="0"/>
              <a:t> </a:t>
            </a:r>
            <a:r>
              <a:rPr lang="ru-RU" b="0" dirty="0" err="1"/>
              <a:t>ретте</a:t>
            </a:r>
            <a:r>
              <a:rPr lang="ru-RU" b="0" dirty="0"/>
              <a:t> ЖФЖӘР </a:t>
            </a:r>
            <a:r>
              <a:rPr lang="ru-RU" b="0" dirty="0" err="1"/>
              <a:t>мәліметтері</a:t>
            </a:r>
            <a:r>
              <a:rPr lang="ru-RU" b="0" dirty="0"/>
              <a:t> </a:t>
            </a:r>
            <a:r>
              <a:rPr lang="ru-RU" b="0" dirty="0" err="1"/>
              <a:t>дұрыс</a:t>
            </a:r>
            <a:r>
              <a:rPr lang="ru-RU" b="0" dirty="0"/>
              <a:t> </a:t>
            </a:r>
            <a:r>
              <a:rPr lang="ru-RU" b="0" dirty="0" err="1"/>
              <a:t>толтырылуы</a:t>
            </a:r>
            <a:r>
              <a:rPr lang="ru-RU" b="0" dirty="0"/>
              <a:t> </a:t>
            </a:r>
            <a:r>
              <a:rPr lang="ru-RU" b="0" dirty="0" err="1"/>
              <a:t>тиіс</a:t>
            </a:r>
            <a:r>
              <a:rPr lang="ru-RU" b="0" dirty="0"/>
              <a:t>.</a:t>
            </a:r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17AB5C-04D5-435C-B8E5-691A96CC27C7}"/>
              </a:ext>
            </a:extLst>
          </p:cNvPr>
          <p:cNvSpPr txBox="1"/>
          <p:nvPr/>
        </p:nvSpPr>
        <p:spPr>
          <a:xfrm>
            <a:off x="1565588" y="5339447"/>
            <a:ext cx="49980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 err="1"/>
              <a:t>Жеңілдік</a:t>
            </a:r>
            <a:r>
              <a:rPr lang="ru-RU" b="0" dirty="0"/>
              <a:t> </a:t>
            </a:r>
            <a:r>
              <a:rPr lang="ru-RU" b="0" dirty="0" err="1"/>
              <a:t>мәртебесін</a:t>
            </a:r>
            <a:r>
              <a:rPr lang="ru-RU" b="0" dirty="0"/>
              <a:t> беру </a:t>
            </a:r>
            <a:r>
              <a:rPr lang="ru-RU" b="0" dirty="0" err="1"/>
              <a:t>үшін</a:t>
            </a:r>
            <a:r>
              <a:rPr lang="ru-RU" b="0" dirty="0"/>
              <a:t> </a:t>
            </a:r>
            <a:r>
              <a:rPr lang="ru-RU" b="0" dirty="0" err="1"/>
              <a:t>жұмыс</a:t>
            </a:r>
            <a:r>
              <a:rPr lang="ru-RU" b="0" dirty="0"/>
              <a:t> </a:t>
            </a:r>
            <a:r>
              <a:rPr lang="ru-RU" b="0" dirty="0" err="1"/>
              <a:t>істемейтін</a:t>
            </a:r>
            <a:r>
              <a:rPr lang="ru-RU" b="0" dirty="0"/>
              <a:t> </a:t>
            </a:r>
            <a:r>
              <a:rPr lang="ru-RU" b="0" dirty="0" err="1"/>
              <a:t>жүкті</a:t>
            </a:r>
            <a:r>
              <a:rPr lang="ru-RU" b="0" dirty="0"/>
              <a:t> </a:t>
            </a:r>
            <a:r>
              <a:rPr lang="ru-RU" b="0" dirty="0" err="1"/>
              <a:t>әйелге</a:t>
            </a:r>
            <a:r>
              <a:rPr lang="ru-RU" b="0" dirty="0"/>
              <a:t> </a:t>
            </a:r>
            <a:r>
              <a:rPr lang="ru-RU" dirty="0"/>
              <a:t>ҚАРЫЗЫН ТӨЛЕУДІҢ ҚАЖЕТІ ЖОҚ</a:t>
            </a:r>
            <a:endParaRPr lang="ru-RU" u="sng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C6390BD-F854-484C-8351-3B6146E334F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79" y="5199680"/>
            <a:ext cx="511129" cy="51112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913F4F-6007-4E3C-A404-F26116BFCE0F}"/>
              </a:ext>
            </a:extLst>
          </p:cNvPr>
          <p:cNvSpPr txBox="1"/>
          <p:nvPr/>
        </p:nvSpPr>
        <p:spPr>
          <a:xfrm>
            <a:off x="7397767" y="1363250"/>
            <a:ext cx="4106256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 err="1"/>
              <a:t>Егер</a:t>
            </a:r>
            <a:r>
              <a:rPr lang="ru-RU" b="0" dirty="0"/>
              <a:t> </a:t>
            </a:r>
            <a:r>
              <a:rPr lang="ru-RU" b="0" dirty="0" err="1"/>
              <a:t>әйел</a:t>
            </a:r>
            <a:r>
              <a:rPr lang="ru-RU" b="0" dirty="0"/>
              <a:t> </a:t>
            </a:r>
            <a:r>
              <a:rPr lang="ru-RU" b="0" dirty="0" err="1"/>
              <a:t>жеңілдік</a:t>
            </a:r>
            <a:r>
              <a:rPr lang="ru-RU" b="0" dirty="0"/>
              <a:t> </a:t>
            </a:r>
            <a:r>
              <a:rPr lang="ru-RU" b="0" dirty="0" err="1"/>
              <a:t>мәртебесін</a:t>
            </a:r>
            <a:r>
              <a:rPr lang="ru-RU" b="0" dirty="0"/>
              <a:t> </a:t>
            </a:r>
            <a:r>
              <a:rPr lang="ru-RU" b="0" dirty="0" err="1"/>
              <a:t>алғаннан</a:t>
            </a:r>
            <a:r>
              <a:rPr lang="ru-RU" b="0" dirty="0"/>
              <a:t> </a:t>
            </a:r>
            <a:r>
              <a:rPr lang="ru-RU" b="0" dirty="0" err="1"/>
              <a:t>кейін</a:t>
            </a:r>
            <a:r>
              <a:rPr lang="ru-RU" b="0" dirty="0"/>
              <a:t> БЖТ </a:t>
            </a:r>
            <a:r>
              <a:rPr lang="ru-RU" b="0" dirty="0" err="1"/>
              <a:t>төлеген</a:t>
            </a:r>
            <a:r>
              <a:rPr lang="ru-RU" b="0" dirty="0"/>
              <a:t> </a:t>
            </a:r>
            <a:r>
              <a:rPr lang="ru-RU" b="0" dirty="0" err="1"/>
              <a:t>болса</a:t>
            </a:r>
            <a:r>
              <a:rPr lang="ru-RU" b="0" dirty="0"/>
              <a:t>, </a:t>
            </a:r>
            <a:r>
              <a:rPr lang="ru-RU" b="0" dirty="0" err="1"/>
              <a:t>онда</a:t>
            </a:r>
            <a:r>
              <a:rPr lang="ru-RU" b="0" dirty="0"/>
              <a:t> </a:t>
            </a:r>
            <a:r>
              <a:rPr lang="ru-RU" b="0" dirty="0" err="1"/>
              <a:t>ол</a:t>
            </a:r>
            <a:r>
              <a:rPr lang="ru-RU" b="0" dirty="0"/>
              <a:t> </a:t>
            </a:r>
            <a:r>
              <a:rPr lang="ru-RU" b="0" dirty="0" err="1"/>
              <a:t>жеңілдік</a:t>
            </a:r>
            <a:r>
              <a:rPr lang="ru-RU" b="0" dirty="0"/>
              <a:t> </a:t>
            </a:r>
            <a:r>
              <a:rPr lang="ru-RU" b="0" dirty="0" err="1"/>
              <a:t>мәртебесін</a:t>
            </a:r>
            <a:r>
              <a:rPr lang="ru-RU" b="0" dirty="0"/>
              <a:t> </a:t>
            </a:r>
            <a:r>
              <a:rPr lang="ru-RU" b="0" dirty="0" err="1"/>
              <a:t>жоғалтады</a:t>
            </a:r>
            <a:r>
              <a:rPr lang="ru-RU" b="0" dirty="0"/>
              <a:t> </a:t>
            </a:r>
            <a:r>
              <a:rPr lang="ru-RU" b="0" dirty="0" err="1"/>
              <a:t>және</a:t>
            </a:r>
            <a:r>
              <a:rPr lang="ru-RU" b="0" dirty="0"/>
              <a:t> оны </a:t>
            </a:r>
            <a:r>
              <a:rPr lang="ru-RU" b="0" dirty="0" err="1"/>
              <a:t>қалпына</a:t>
            </a:r>
            <a:r>
              <a:rPr lang="ru-RU" b="0" dirty="0"/>
              <a:t> </a:t>
            </a:r>
            <a:r>
              <a:rPr lang="ru-RU" b="0" dirty="0" err="1"/>
              <a:t>келтіру</a:t>
            </a:r>
            <a:r>
              <a:rPr lang="ru-RU" b="0" dirty="0"/>
              <a:t> </a:t>
            </a:r>
            <a:r>
              <a:rPr lang="ru-RU" b="0" dirty="0" err="1"/>
              <a:t>үшін</a:t>
            </a:r>
            <a:r>
              <a:rPr lang="ru-RU" b="0" dirty="0"/>
              <a:t> МӘМС </a:t>
            </a:r>
            <a:r>
              <a:rPr lang="ru-RU" b="0" dirty="0" err="1"/>
              <a:t>жарналарын</a:t>
            </a:r>
            <a:r>
              <a:rPr lang="ru-RU" b="0" dirty="0"/>
              <a:t> </a:t>
            </a:r>
            <a:r>
              <a:rPr lang="ru-RU" b="0" dirty="0" err="1"/>
              <a:t>тәуелсіз</a:t>
            </a:r>
            <a:r>
              <a:rPr lang="ru-RU" b="0" dirty="0"/>
              <a:t> </a:t>
            </a:r>
            <a:r>
              <a:rPr lang="ru-RU" b="0" dirty="0" err="1"/>
              <a:t>төлеуші</a:t>
            </a:r>
            <a:r>
              <a:rPr lang="ru-RU" b="0" dirty="0"/>
              <a:t> </a:t>
            </a:r>
            <a:r>
              <a:rPr lang="ru-RU" b="0" dirty="0" err="1"/>
              <a:t>ретінде</a:t>
            </a:r>
            <a:r>
              <a:rPr lang="ru-RU" b="0" dirty="0"/>
              <a:t> </a:t>
            </a:r>
            <a:r>
              <a:rPr lang="ru-RU" b="0" dirty="0" err="1"/>
              <a:t>төлеу</a:t>
            </a:r>
            <a:r>
              <a:rPr lang="ru-RU" b="0" dirty="0"/>
              <a:t> </a:t>
            </a:r>
            <a:r>
              <a:rPr lang="ru-RU" b="0" dirty="0" err="1"/>
              <a:t>керек</a:t>
            </a:r>
            <a:r>
              <a:rPr lang="ru-RU" b="0" dirty="0"/>
              <a:t> (МЗЖ </a:t>
            </a:r>
            <a:r>
              <a:rPr lang="ru-RU" b="0" dirty="0" err="1"/>
              <a:t>және</a:t>
            </a:r>
            <a:r>
              <a:rPr lang="ru-RU" b="0" dirty="0"/>
              <a:t> ӘА </a:t>
            </a:r>
            <a:r>
              <a:rPr lang="ru-RU" b="0" dirty="0" err="1"/>
              <a:t>төлемей</a:t>
            </a:r>
            <a:r>
              <a:rPr lang="ru-RU" b="0" dirty="0"/>
              <a:t>) </a:t>
            </a:r>
            <a:r>
              <a:rPr lang="ru-RU" b="0" dirty="0" err="1"/>
              <a:t>немесе</a:t>
            </a:r>
            <a:r>
              <a:rPr lang="ru-RU" b="0" dirty="0"/>
              <a:t> </a:t>
            </a:r>
            <a:r>
              <a:rPr lang="ru-RU" b="0" dirty="0" err="1"/>
              <a:t>жеңілдік</a:t>
            </a:r>
            <a:r>
              <a:rPr lang="ru-RU" b="0" dirty="0"/>
              <a:t> </a:t>
            </a:r>
            <a:r>
              <a:rPr lang="ru-RU" b="0" dirty="0" err="1"/>
              <a:t>мәртебесін</a:t>
            </a:r>
            <a:r>
              <a:rPr lang="ru-RU" b="0" dirty="0"/>
              <a:t> беру </a:t>
            </a:r>
            <a:r>
              <a:rPr lang="ru-RU" b="0" dirty="0" err="1"/>
              <a:t>үшін</a:t>
            </a:r>
            <a:r>
              <a:rPr lang="ru-RU" b="0" dirty="0"/>
              <a:t> 2 ай </a:t>
            </a:r>
            <a:r>
              <a:rPr lang="ru-RU" b="0" dirty="0" err="1"/>
              <a:t>күту</a:t>
            </a:r>
            <a:r>
              <a:rPr lang="ru-RU" b="0" dirty="0"/>
              <a:t> </a:t>
            </a:r>
            <a:r>
              <a:rPr lang="ru-RU" b="0" dirty="0" err="1"/>
              <a:t>керек</a:t>
            </a:r>
            <a:endParaRPr lang="ru-RU" b="0" dirty="0"/>
          </a:p>
          <a:p>
            <a:pPr>
              <a:spcBef>
                <a:spcPts val="600"/>
              </a:spcBef>
            </a:pPr>
            <a:r>
              <a:rPr lang="ru-RU" b="0" dirty="0" err="1"/>
              <a:t>Бұл</a:t>
            </a:r>
            <a:r>
              <a:rPr lang="ru-RU" b="0" dirty="0"/>
              <a:t> </a:t>
            </a:r>
            <a:r>
              <a:rPr lang="ru-RU" b="0" dirty="0" err="1"/>
              <a:t>жағдайда</a:t>
            </a:r>
            <a:r>
              <a:rPr lang="ru-RU" b="0" dirty="0"/>
              <a:t> МӘМС </a:t>
            </a:r>
            <a:r>
              <a:rPr lang="ru-RU" b="0" dirty="0" err="1"/>
              <a:t>жүйесіндегі</a:t>
            </a:r>
            <a:r>
              <a:rPr lang="ru-RU" b="0" dirty="0"/>
              <a:t> </a:t>
            </a:r>
            <a:r>
              <a:rPr lang="ru-RU" b="0" dirty="0" err="1"/>
              <a:t>жеңілдік</a:t>
            </a:r>
            <a:r>
              <a:rPr lang="ru-RU" b="0" dirty="0"/>
              <a:t> </a:t>
            </a:r>
            <a:r>
              <a:rPr lang="ru-RU" b="0" dirty="0" err="1"/>
              <a:t>мәртебесі</a:t>
            </a:r>
            <a:r>
              <a:rPr lang="ru-RU" b="0" dirty="0"/>
              <a:t> МЗЖ </a:t>
            </a:r>
            <a:r>
              <a:rPr lang="ru-RU" b="0" dirty="0" err="1"/>
              <a:t>және</a:t>
            </a:r>
            <a:r>
              <a:rPr lang="ru-RU" b="0" dirty="0"/>
              <a:t> ӘА </a:t>
            </a:r>
            <a:r>
              <a:rPr lang="ru-RU" b="0" dirty="0" err="1"/>
              <a:t>төленген</a:t>
            </a:r>
            <a:r>
              <a:rPr lang="ru-RU" b="0" dirty="0"/>
              <a:t> </a:t>
            </a:r>
            <a:r>
              <a:rPr lang="ru-RU" b="0" dirty="0" err="1"/>
              <a:t>сәттен</a:t>
            </a:r>
            <a:r>
              <a:rPr lang="ru-RU" b="0" dirty="0"/>
              <a:t> </a:t>
            </a:r>
            <a:r>
              <a:rPr lang="ru-RU" b="0" dirty="0" err="1"/>
              <a:t>бастап</a:t>
            </a:r>
            <a:r>
              <a:rPr lang="ru-RU" b="0" dirty="0"/>
              <a:t> </a:t>
            </a:r>
            <a:r>
              <a:rPr lang="ru-RU" dirty="0"/>
              <a:t>2 </a:t>
            </a:r>
            <a:r>
              <a:rPr lang="ru-RU" dirty="0" err="1"/>
              <a:t>айдан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автоматты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endParaRPr lang="ru-RU" u="sng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43A867D-6875-4007-8E29-FB3FD672CEE1}"/>
              </a:ext>
            </a:extLst>
          </p:cNvPr>
          <p:cNvSpPr txBox="1"/>
          <p:nvPr/>
        </p:nvSpPr>
        <p:spPr>
          <a:xfrm>
            <a:off x="7892943" y="4249769"/>
            <a:ext cx="39885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0" dirty="0" err="1"/>
              <a:t>Медициналық</a:t>
            </a:r>
            <a:r>
              <a:rPr lang="ru-RU" b="0" dirty="0"/>
              <a:t> </a:t>
            </a:r>
            <a:r>
              <a:rPr lang="ru-RU" b="0" dirty="0" err="1"/>
              <a:t>көмек</a:t>
            </a:r>
            <a:r>
              <a:rPr lang="ru-RU" b="0" dirty="0"/>
              <a:t> </a:t>
            </a:r>
            <a:r>
              <a:rPr lang="ru-RU" b="0" dirty="0" err="1"/>
              <a:t>шұғыл</a:t>
            </a:r>
            <a:r>
              <a:rPr lang="ru-RU" b="0" dirty="0"/>
              <a:t> </a:t>
            </a:r>
            <a:r>
              <a:rPr lang="ru-RU" b="0" dirty="0" err="1"/>
              <a:t>керек</a:t>
            </a:r>
            <a:r>
              <a:rPr lang="ru-RU" b="0" dirty="0"/>
              <a:t> </a:t>
            </a:r>
            <a:r>
              <a:rPr lang="ru-RU" b="0" dirty="0" err="1"/>
              <a:t>болған</a:t>
            </a:r>
            <a:r>
              <a:rPr lang="ru-RU" b="0" dirty="0"/>
              <a:t> </a:t>
            </a:r>
            <a:r>
              <a:rPr lang="ru-RU" b="0" dirty="0" err="1"/>
              <a:t>жағдайда</a:t>
            </a:r>
            <a:r>
              <a:rPr lang="ru-RU" b="0" dirty="0"/>
              <a:t>, </a:t>
            </a:r>
            <a:r>
              <a:rPr lang="ru-RU" b="0" dirty="0" err="1"/>
              <a:t>уақытша</a:t>
            </a:r>
            <a:r>
              <a:rPr lang="ru-RU" b="0" dirty="0"/>
              <a:t> </a:t>
            </a:r>
            <a:r>
              <a:rPr lang="ru-RU" b="0" dirty="0" err="1"/>
              <a:t>сақтандырылу</a:t>
            </a:r>
            <a:r>
              <a:rPr lang="ru-RU" b="0" dirty="0"/>
              <a:t> </a:t>
            </a:r>
            <a:r>
              <a:rPr lang="ru-RU" b="0" dirty="0" err="1"/>
              <a:t>мәртебесін</a:t>
            </a:r>
            <a:r>
              <a:rPr lang="ru-RU" b="0" dirty="0"/>
              <a:t> </a:t>
            </a:r>
            <a:r>
              <a:rPr lang="ru-RU" b="0" dirty="0" err="1"/>
              <a:t>алу</a:t>
            </a:r>
            <a:r>
              <a:rPr lang="ru-RU" b="0" dirty="0"/>
              <a:t> </a:t>
            </a:r>
            <a:r>
              <a:rPr lang="ru-RU" b="0" dirty="0" err="1"/>
              <a:t>туралы</a:t>
            </a:r>
            <a:r>
              <a:rPr lang="ru-RU" b="0" dirty="0"/>
              <a:t> </a:t>
            </a:r>
            <a:r>
              <a:rPr lang="ru-RU" b="0" dirty="0" err="1"/>
              <a:t>өтінішті</a:t>
            </a:r>
            <a:r>
              <a:rPr lang="ru-RU" b="0" dirty="0"/>
              <a:t> </a:t>
            </a:r>
            <a:r>
              <a:rPr lang="en-US" b="0" dirty="0"/>
              <a:t>QOLDAU 24/7 </a:t>
            </a:r>
            <a:r>
              <a:rPr lang="ru-RU" b="0" dirty="0" err="1"/>
              <a:t>мобильді</a:t>
            </a:r>
            <a:r>
              <a:rPr lang="ru-RU" b="0" dirty="0"/>
              <a:t> </a:t>
            </a:r>
            <a:r>
              <a:rPr lang="ru-RU" b="0" dirty="0" err="1"/>
              <a:t>қосымшасы</a:t>
            </a:r>
            <a:r>
              <a:rPr lang="ru-RU" b="0" dirty="0"/>
              <a:t> </a:t>
            </a:r>
            <a:r>
              <a:rPr lang="ru-RU" b="0" dirty="0" err="1"/>
              <a:t>арқылы</a:t>
            </a:r>
            <a:r>
              <a:rPr lang="ru-RU" b="0" dirty="0"/>
              <a:t> </a:t>
            </a:r>
            <a:r>
              <a:rPr lang="ru-RU" b="0" dirty="0" err="1"/>
              <a:t>жіберуге</a:t>
            </a:r>
            <a:r>
              <a:rPr lang="ru-RU" b="0" dirty="0"/>
              <a:t> </a:t>
            </a:r>
            <a:r>
              <a:rPr lang="ru-RU" b="0" dirty="0" err="1"/>
              <a:t>болады</a:t>
            </a:r>
            <a:endParaRPr lang="ru-RU" b="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A93CDA7-A7D1-447A-AC24-6B975B2F4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00" y="4421956"/>
            <a:ext cx="644743" cy="64474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85C751B-AC4F-4D88-B880-CB97D3D959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50" y="5552177"/>
            <a:ext cx="391581" cy="39158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7EF1DFB-7AF0-4DD7-89A8-C3AACECC5F77}"/>
              </a:ext>
            </a:extLst>
          </p:cNvPr>
          <p:cNvSpPr txBox="1"/>
          <p:nvPr/>
        </p:nvSpPr>
        <p:spPr>
          <a:xfrm>
            <a:off x="8120943" y="5420538"/>
            <a:ext cx="2851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4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dirty="0" err="1"/>
              <a:t>Уақытша</a:t>
            </a:r>
            <a:r>
              <a:rPr lang="ru-RU" b="1" dirty="0"/>
              <a:t> </a:t>
            </a:r>
            <a:r>
              <a:rPr lang="ru-RU" b="1" dirty="0" err="1"/>
              <a:t>мәртебе</a:t>
            </a:r>
            <a:r>
              <a:rPr lang="ru-RU" b="1" dirty="0"/>
              <a:t> 1 ай </a:t>
            </a:r>
            <a:r>
              <a:rPr lang="ru-RU" b="1" dirty="0" err="1"/>
              <a:t>мерзімге</a:t>
            </a:r>
            <a:r>
              <a:rPr lang="ru-RU" b="1" dirty="0"/>
              <a:t> 1 </a:t>
            </a:r>
            <a:r>
              <a:rPr lang="ru-RU" b="1" dirty="0" err="1"/>
              <a:t>рет</a:t>
            </a:r>
            <a:r>
              <a:rPr lang="ru-RU" b="1" dirty="0"/>
              <a:t> </a:t>
            </a:r>
            <a:r>
              <a:rPr lang="ru-RU" b="1" dirty="0" err="1"/>
              <a:t>беріледі</a:t>
            </a:r>
            <a:endParaRPr lang="ru-RU" b="1" u="sng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C13FD8-5499-4374-B75D-BABD846A61A7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D3F403-CBC4-461D-A7E5-5B6B77AD455B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</p:spTree>
    <p:extLst>
      <p:ext uri="{BB962C8B-B14F-4D97-AF65-F5344CB8AC3E}">
        <p14:creationId xmlns:p14="http://schemas.microsoft.com/office/powerpoint/2010/main" val="1323942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8DC354-2E2E-4643-8E1E-DE68C20DF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A6FAAA3-7D5E-477D-A7EB-24ACB6895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3853A96-2660-4126-A881-FEFE5D3355FB}"/>
              </a:ext>
            </a:extLst>
          </p:cNvPr>
          <p:cNvSpPr/>
          <p:nvPr/>
        </p:nvSpPr>
        <p:spPr>
          <a:xfrm>
            <a:off x="1269662" y="1242006"/>
            <a:ext cx="4769701" cy="95410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4974E99-BC03-4871-910C-78A5DA7BF99E}"/>
              </a:ext>
            </a:extLst>
          </p:cNvPr>
          <p:cNvSpPr/>
          <p:nvPr/>
        </p:nvSpPr>
        <p:spPr>
          <a:xfrm>
            <a:off x="6087149" y="5523557"/>
            <a:ext cx="3517235" cy="116125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0276138A-D41E-4AEC-A5FD-8B80AD6FF21E}"/>
              </a:ext>
            </a:extLst>
          </p:cNvPr>
          <p:cNvSpPr/>
          <p:nvPr/>
        </p:nvSpPr>
        <p:spPr>
          <a:xfrm>
            <a:off x="1122486" y="5523557"/>
            <a:ext cx="4442292" cy="1161255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B1B4545-088C-4217-9CAD-B552FF4E001A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6C4F8-06D4-4B80-BAE2-38C6941CE705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76EDF7-88AB-4C84-BA0A-4D402C4A69D3}"/>
              </a:ext>
            </a:extLst>
          </p:cNvPr>
          <p:cNvSpPr txBox="1"/>
          <p:nvPr/>
        </p:nvSpPr>
        <p:spPr>
          <a:xfrm>
            <a:off x="1234179" y="385060"/>
            <a:ext cx="835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КҮНДІЗГІ БӨЛІМДЕ ОҚИТЫН СТУДЕНТТЕР - </a:t>
            </a:r>
            <a:r>
              <a:rPr lang="ru-RU" sz="2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жеңілдікті</a:t>
            </a:r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2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санаты</a:t>
            </a:r>
            <a:endParaRPr lang="ru-RU" sz="24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1CE3E-B821-4DD6-8D66-2E326A57BC0B}"/>
              </a:ext>
            </a:extLst>
          </p:cNvPr>
          <p:cNvSpPr txBox="1"/>
          <p:nvPr/>
        </p:nvSpPr>
        <p:spPr>
          <a:xfrm>
            <a:off x="1234180" y="7063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МӘМС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ЖҮЙЕСІНДЕГІ САҚТАНДЫРЫЛУ МӘРТЕБЕСІ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F282E6-4462-4EC2-A8AF-5ACEC5151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15" y="5352144"/>
            <a:ext cx="782625" cy="7826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E2EAB55-8B7E-46CE-98BC-9CD313BD1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06" y="1186845"/>
            <a:ext cx="782625" cy="7826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03BB76-9ABF-4C99-98C3-E9E39BFDA763}"/>
              </a:ext>
            </a:extLst>
          </p:cNvPr>
          <p:cNvSpPr txBox="1"/>
          <p:nvPr/>
        </p:nvSpPr>
        <p:spPr>
          <a:xfrm>
            <a:off x="1824882" y="1191731"/>
            <a:ext cx="4336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13) орта,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техникалық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және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кәсіптік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орта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білімнен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кейінгі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жоғары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білім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беру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ұйымдарында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сондай-ақ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жоғары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оқу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орнынан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кейінгі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білім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беру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ұйымдарында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күндізгі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бөлімде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оқитындар</a:t>
            </a:r>
            <a:endParaRPr lang="ru-RU" sz="1400" b="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915C18-938A-407D-8AE0-818B6517562A}"/>
              </a:ext>
            </a:extLst>
          </p:cNvPr>
          <p:cNvSpPr txBox="1"/>
          <p:nvPr/>
        </p:nvSpPr>
        <p:spPr>
          <a:xfrm>
            <a:off x="1219388" y="2126122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60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9AD6CC-3B7B-48EA-8FEE-DC18047FCAF0}"/>
              </a:ext>
            </a:extLst>
          </p:cNvPr>
          <p:cNvSpPr txBox="1"/>
          <p:nvPr/>
        </p:nvSpPr>
        <p:spPr>
          <a:xfrm>
            <a:off x="1755880" y="2440906"/>
            <a:ext cx="3469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ОТАНДЫҚ ОҚУ ОРЫНДАРЫНДА ОҚИТЫНДАР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1E902E-5DEB-4D09-8E1A-80F52412C0FA}"/>
              </a:ext>
            </a:extLst>
          </p:cNvPr>
          <p:cNvSpPr txBox="1"/>
          <p:nvPr/>
        </p:nvSpPr>
        <p:spPr>
          <a:xfrm>
            <a:off x="1295530" y="3013865"/>
            <a:ext cx="40862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Егер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МӘМС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жүйесіндегі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мәртебе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сақтандырылмаған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болса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онда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пациент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өзінің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деректерін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k-KZ" sz="1400" b="0" u="none" dirty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Ұлттық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білім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беру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деректер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қоры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» (ҰББДҚ)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ақпараттық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жүйесіне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енгізу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үшін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оқу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орнының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деканатына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әкімшілігіне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өз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бетінше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жүгінуі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қажет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Толтырылған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өрістердің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дұрыстығын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тексеру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керек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ЖСН, </a:t>
            </a:r>
            <a:r>
              <a:rPr lang="ru-RU" sz="1400" u="none" dirty="0" err="1">
                <a:solidFill>
                  <a:schemeClr val="accent6">
                    <a:lumMod val="50000"/>
                  </a:schemeClr>
                </a:solidFill>
              </a:rPr>
              <a:t>аты-жөні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400" u="none" dirty="0" err="1">
                <a:solidFill>
                  <a:schemeClr val="accent6">
                    <a:lumMod val="50000"/>
                  </a:schemeClr>
                </a:solidFill>
              </a:rPr>
              <a:t>Оқу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u="none" dirty="0" err="1">
                <a:solidFill>
                  <a:schemeClr val="accent6">
                    <a:lumMod val="50000"/>
                  </a:schemeClr>
                </a:solidFill>
              </a:rPr>
              <a:t>кезеңі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ru-RU" sz="1400" u="none" dirty="0" err="1">
                <a:solidFill>
                  <a:schemeClr val="accent6">
                    <a:lumMod val="50000"/>
                  </a:schemeClr>
                </a:solidFill>
              </a:rPr>
              <a:t>Оқу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u="none" dirty="0" err="1">
                <a:solidFill>
                  <a:schemeClr val="accent6">
                    <a:lumMod val="50000"/>
                  </a:schemeClr>
                </a:solidFill>
              </a:rPr>
              <a:t>түрі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D3E01-5792-48FA-8FDE-4C12DFCBBCC9}"/>
              </a:ext>
            </a:extLst>
          </p:cNvPr>
          <p:cNvSpPr txBox="1"/>
          <p:nvPr/>
        </p:nvSpPr>
        <p:spPr>
          <a:xfrm>
            <a:off x="1445622" y="5615994"/>
            <a:ext cx="418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18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жасқа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толған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НАЗАРБАЕВ </a:t>
            </a:r>
            <a:r>
              <a:rPr lang="ru-RU" sz="1400" u="none" dirty="0" err="1">
                <a:solidFill>
                  <a:schemeClr val="accent6">
                    <a:lumMod val="50000"/>
                  </a:schemeClr>
                </a:solidFill>
              </a:rPr>
              <a:t>Зияткерлік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u="none" dirty="0" err="1">
                <a:solidFill>
                  <a:schemeClr val="accent6">
                    <a:lumMod val="50000"/>
                  </a:schemeClr>
                </a:solidFill>
              </a:rPr>
              <a:t>мектебінің</a:t>
            </a: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оқушыларының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деректері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де МӘМС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жүйесінде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сақтандырылудың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жеңілдікті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мәртебесін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алу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үшін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ҰБДҚ-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ға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енгізілуі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тиіс</a:t>
            </a:r>
            <a:endParaRPr lang="ru-RU" sz="1400" b="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5985A61-3CB9-478F-BCDA-E993A9B5847B}"/>
              </a:ext>
            </a:extLst>
          </p:cNvPr>
          <p:cNvSpPr txBox="1"/>
          <p:nvPr/>
        </p:nvSpPr>
        <p:spPr>
          <a:xfrm>
            <a:off x="5781370" y="2126122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9936E9-3BE4-4D50-9B3E-FAA8B5C097F4}"/>
              </a:ext>
            </a:extLst>
          </p:cNvPr>
          <p:cNvSpPr txBox="1"/>
          <p:nvPr/>
        </p:nvSpPr>
        <p:spPr>
          <a:xfrm>
            <a:off x="6260306" y="2438232"/>
            <a:ext cx="3260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ШЕТЕЛДІК ОҚУ ОРЫНДАРЫНДА БІЛІМ АЛУШЫЛАР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37A254-6AB0-4FE8-9FE9-D312AA2B85E5}"/>
              </a:ext>
            </a:extLst>
          </p:cNvPr>
          <p:cNvSpPr txBox="1"/>
          <p:nvPr/>
        </p:nvSpPr>
        <p:spPr>
          <a:xfrm>
            <a:off x="5853018" y="3006540"/>
            <a:ext cx="364421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1400" b="0" u="none" dirty="0">
                <a:solidFill>
                  <a:schemeClr val="accent6">
                    <a:lumMod val="50000"/>
                  </a:schemeClr>
                </a:solidFill>
              </a:rPr>
              <a:t>«egov.kz»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порталында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Шетелде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оқитын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студенттерді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тіркеу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» 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сервисін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пайдалану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қажет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Өтінішті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толтырып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оқуды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растайтын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құжаттарды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қоса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тіркеп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ЭЦҚ-мен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қол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қою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қажет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1CEF2B-4DC2-41BF-8897-8AA2873A1F48}"/>
              </a:ext>
            </a:extLst>
          </p:cNvPr>
          <p:cNvSpPr txBox="1"/>
          <p:nvPr/>
        </p:nvSpPr>
        <p:spPr>
          <a:xfrm>
            <a:off x="6361960" y="5603222"/>
            <a:ext cx="29475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Әр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семестрден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кейін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сақтандырылу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мәртебесін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тексеріп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қажет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болған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жағдайда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оны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жаңарту</a:t>
            </a:r>
            <a:r>
              <a:rPr lang="ru-RU" sz="14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400" b="0" u="none" dirty="0" err="1">
                <a:solidFill>
                  <a:schemeClr val="accent6">
                    <a:lumMod val="50000"/>
                  </a:schemeClr>
                </a:solidFill>
              </a:rPr>
              <a:t>қажет</a:t>
            </a:r>
            <a:endParaRPr lang="ru-RU" sz="14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26A63A6-51D8-40CC-8163-C7FE43EB2E8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44" y="5321560"/>
            <a:ext cx="646878" cy="64687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A938FA2-F791-4DA7-8E3C-801B5892D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677" y="1360176"/>
            <a:ext cx="2676729" cy="51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85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7ED5C92-74D8-4E74-A3F4-A58CAF592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313754B-4004-46D9-9C17-CB882554A05A}"/>
              </a:ext>
            </a:extLst>
          </p:cNvPr>
          <p:cNvSpPr/>
          <p:nvPr/>
        </p:nvSpPr>
        <p:spPr>
          <a:xfrm>
            <a:off x="7327737" y="1696220"/>
            <a:ext cx="4490520" cy="4844639"/>
          </a:xfrm>
          <a:prstGeom prst="rect">
            <a:avLst/>
          </a:prstGeom>
          <a:solidFill>
            <a:schemeClr val="bg1">
              <a:alpha val="49804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C39E65C-489A-416A-983D-EF0088B212CA}"/>
              </a:ext>
            </a:extLst>
          </p:cNvPr>
          <p:cNvSpPr/>
          <p:nvPr/>
        </p:nvSpPr>
        <p:spPr>
          <a:xfrm>
            <a:off x="1326299" y="5392322"/>
            <a:ext cx="5180460" cy="1148538"/>
          </a:xfrm>
          <a:prstGeom prst="rect">
            <a:avLst/>
          </a:prstGeom>
          <a:solidFill>
            <a:srgbClr val="ECF5E7">
              <a:alpha val="49804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C92AD6E-CA29-4A6A-976F-CD53989E70E6}"/>
              </a:ext>
            </a:extLst>
          </p:cNvPr>
          <p:cNvSpPr/>
          <p:nvPr/>
        </p:nvSpPr>
        <p:spPr>
          <a:xfrm>
            <a:off x="1326299" y="1699165"/>
            <a:ext cx="5180460" cy="1148538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3" y="161939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ПАЦИЕНТТЕРДІ БАСҚА КЛИНИКАҒА ТІРКЕУ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7670796" y="1696220"/>
            <a:ext cx="40303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ҚАНДАЙ МЕДИЦИНАЛЫҚ ҚЫЗМЕТТЕРДІ БІРЛЕСІП ОРЫНДАУҒА БЕРУГЕ БОЛМАЙДЫ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1342674-F7AE-49EB-9D82-18548EE4AB84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A883851-BA72-46D2-B8EB-B595345D5F6A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EA83611-EFF0-431F-AB7C-71A23DF1FD94}"/>
              </a:ext>
            </a:extLst>
          </p:cNvPr>
          <p:cNvSpPr txBox="1"/>
          <p:nvPr/>
        </p:nvSpPr>
        <p:spPr>
          <a:xfrm>
            <a:off x="946515" y="911743"/>
            <a:ext cx="787942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ТМККК </a:t>
            </a:r>
            <a:r>
              <a:rPr lang="ru-RU" dirty="0" err="1"/>
              <a:t>шеңберінде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) МӘМС </a:t>
            </a:r>
            <a:r>
              <a:rPr lang="ru-RU" dirty="0" err="1"/>
              <a:t>жүйесінде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көрсету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субъектілерінен</a:t>
            </a:r>
            <a:r>
              <a:rPr lang="ru-RU" dirty="0"/>
              <a:t> </a:t>
            </a:r>
            <a:r>
              <a:rPr lang="ru-RU" dirty="0" err="1"/>
              <a:t>көрсетілетін</a:t>
            </a:r>
            <a:r>
              <a:rPr lang="ru-RU" dirty="0"/>
              <a:t> </a:t>
            </a:r>
            <a:r>
              <a:rPr lang="ru-RU" dirty="0" err="1"/>
              <a:t>қызметтерді</a:t>
            </a:r>
            <a:r>
              <a:rPr lang="ru-RU" dirty="0"/>
              <a:t> </a:t>
            </a:r>
            <a:r>
              <a:rPr lang="ru-RU" dirty="0" err="1"/>
              <a:t>сатып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қағидаларын</a:t>
            </a:r>
            <a:r>
              <a:rPr lang="ru-RU" dirty="0"/>
              <a:t> </a:t>
            </a:r>
            <a:r>
              <a:rPr lang="ru-RU" dirty="0" err="1"/>
              <a:t>бекіту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ҚР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r>
              <a:rPr lang="ru-RU" dirty="0"/>
              <a:t> 2020 </a:t>
            </a:r>
            <a:r>
              <a:rPr lang="ru-RU" dirty="0" err="1"/>
              <a:t>жылғы</a:t>
            </a:r>
            <a:r>
              <a:rPr lang="ru-RU" dirty="0"/>
              <a:t> 8 </a:t>
            </a:r>
            <a:r>
              <a:rPr lang="ru-RU" dirty="0" err="1"/>
              <a:t>желтоқсандағы</a:t>
            </a:r>
            <a:r>
              <a:rPr lang="ru-RU" dirty="0"/>
              <a:t> № ҚР ДСМ-242/2020 </a:t>
            </a:r>
            <a:r>
              <a:rPr lang="ru-RU" dirty="0" err="1"/>
              <a:t>бұйрығы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7EC1FA-E245-418A-83E6-C734CD5BEE72}"/>
              </a:ext>
            </a:extLst>
          </p:cNvPr>
          <p:cNvSpPr txBox="1"/>
          <p:nvPr/>
        </p:nvSpPr>
        <p:spPr>
          <a:xfrm>
            <a:off x="1776392" y="1670326"/>
            <a:ext cx="47489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ӘМСҚ-мен </a:t>
            </a:r>
            <a:r>
              <a:rPr lang="ru-RU" sz="1600" dirty="0" err="1"/>
              <a:t>шарт</a:t>
            </a:r>
            <a:r>
              <a:rPr lang="ru-RU" sz="1600" dirty="0"/>
              <a:t> </a:t>
            </a:r>
            <a:r>
              <a:rPr lang="ru-RU" sz="1600" dirty="0" err="1"/>
              <a:t>жасасқан</a:t>
            </a:r>
            <a:r>
              <a:rPr lang="ru-RU" sz="1600" dirty="0"/>
              <a:t> </a:t>
            </a:r>
            <a:r>
              <a:rPr lang="ru-RU" sz="1600" dirty="0" err="1"/>
              <a:t>клиникалар</a:t>
            </a:r>
            <a:r>
              <a:rPr lang="ru-RU" sz="1600" dirty="0"/>
              <a:t> </a:t>
            </a:r>
            <a:r>
              <a:rPr lang="ru-RU" sz="1600" dirty="0" err="1"/>
              <a:t>медициналық</a:t>
            </a:r>
            <a:r>
              <a:rPr lang="ru-RU" sz="1600" dirty="0"/>
              <a:t> </a:t>
            </a:r>
            <a:r>
              <a:rPr lang="ru-RU" sz="1600" dirty="0" err="1"/>
              <a:t>қызметтердің</a:t>
            </a:r>
            <a:r>
              <a:rPr lang="ru-RU" sz="1600" dirty="0"/>
              <a:t> </a:t>
            </a:r>
            <a:r>
              <a:rPr lang="ru-RU" sz="1600" dirty="0" err="1"/>
              <a:t>бір</a:t>
            </a:r>
            <a:r>
              <a:rPr lang="ru-RU" sz="1600" dirty="0"/>
              <a:t> </a:t>
            </a:r>
            <a:r>
              <a:rPr lang="ru-RU" sz="1600" dirty="0" err="1"/>
              <a:t>бөлігін</a:t>
            </a:r>
            <a:r>
              <a:rPr lang="ru-RU" sz="1600" dirty="0"/>
              <a:t> </a:t>
            </a:r>
            <a:r>
              <a:rPr lang="ru-RU" sz="1600" dirty="0" err="1"/>
              <a:t>бірлесіп</a:t>
            </a:r>
            <a:r>
              <a:rPr lang="ru-RU" sz="1600" dirty="0"/>
              <a:t> </a:t>
            </a:r>
            <a:r>
              <a:rPr lang="ru-RU" sz="1600" dirty="0" err="1"/>
              <a:t>орындауға</a:t>
            </a:r>
            <a:r>
              <a:rPr lang="ru-RU" sz="1600" dirty="0"/>
              <a:t> </a:t>
            </a:r>
            <a:r>
              <a:rPr lang="ru-RU" sz="1600" dirty="0" err="1"/>
              <a:t>бере</a:t>
            </a:r>
            <a:r>
              <a:rPr lang="ru-RU" sz="1600" dirty="0"/>
              <a:t> </a:t>
            </a:r>
            <a:r>
              <a:rPr lang="ru-RU" sz="1600" dirty="0" err="1"/>
              <a:t>алады</a:t>
            </a:r>
            <a:r>
              <a:rPr lang="ru-RU" sz="1600" dirty="0"/>
              <a:t>, </a:t>
            </a:r>
            <a:r>
              <a:rPr lang="ru-RU" sz="1600" dirty="0" err="1"/>
              <a:t>ол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ӘМСҚ-</a:t>
            </a:r>
            <a:r>
              <a:rPr lang="ru-RU" sz="1600" dirty="0" err="1"/>
              <a:t>ның</a:t>
            </a:r>
            <a:r>
              <a:rPr lang="ru-RU" sz="1600" dirty="0"/>
              <a:t> </a:t>
            </a:r>
            <a:r>
              <a:rPr lang="ru-RU" sz="1600" dirty="0" err="1"/>
              <a:t>Бірлесіп</a:t>
            </a:r>
            <a:r>
              <a:rPr lang="ru-RU" sz="1600" dirty="0"/>
              <a:t> </a:t>
            </a:r>
            <a:r>
              <a:rPr lang="ru-RU" sz="1600" dirty="0" err="1"/>
              <a:t>орындаушылар</a:t>
            </a:r>
            <a:r>
              <a:rPr lang="ru-RU" sz="1600" dirty="0"/>
              <a:t> </a:t>
            </a:r>
            <a:r>
              <a:rPr lang="ru-RU" sz="1600" dirty="0" err="1"/>
              <a:t>дерекқорына</a:t>
            </a:r>
            <a:r>
              <a:rPr lang="ru-RU" sz="1600" dirty="0"/>
              <a:t> </a:t>
            </a:r>
            <a:r>
              <a:rPr lang="ru-RU" sz="1600" dirty="0" err="1"/>
              <a:t>енгізілуі</a:t>
            </a:r>
            <a:r>
              <a:rPr lang="ru-RU" sz="1600" dirty="0"/>
              <a:t> </a:t>
            </a:r>
            <a:r>
              <a:rPr lang="ru-RU" sz="1600" dirty="0" err="1"/>
              <a:t>тиіс</a:t>
            </a:r>
            <a:endParaRPr lang="ru-RU" sz="1200" b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A7713D-003C-4F53-BB06-3A2360C75B63}"/>
              </a:ext>
            </a:extLst>
          </p:cNvPr>
          <p:cNvSpPr txBox="1"/>
          <p:nvPr/>
        </p:nvSpPr>
        <p:spPr>
          <a:xfrm>
            <a:off x="1979031" y="3013501"/>
            <a:ext cx="4266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Сондай-ақ</a:t>
            </a:r>
            <a:r>
              <a:rPr lang="ru-RU" dirty="0"/>
              <a:t>, </a:t>
            </a: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ҚР </a:t>
            </a:r>
            <a:r>
              <a:rPr lang="ru-RU" dirty="0" err="1"/>
              <a:t>аумағында</a:t>
            </a:r>
            <a:r>
              <a:rPr lang="ru-RU" dirty="0"/>
              <a:t> </a:t>
            </a:r>
            <a:r>
              <a:rPr lang="ru-RU" dirty="0" err="1"/>
              <a:t>көрсетілмесе</a:t>
            </a:r>
            <a:r>
              <a:rPr lang="ru-RU" dirty="0"/>
              <a:t>, ӘМСҚ </a:t>
            </a:r>
            <a:r>
              <a:rPr lang="ru-RU" dirty="0" err="1"/>
              <a:t>дерекқорына</a:t>
            </a:r>
            <a:r>
              <a:rPr lang="ru-RU" dirty="0"/>
              <a:t> </a:t>
            </a:r>
            <a:r>
              <a:rPr lang="ru-RU" dirty="0" err="1"/>
              <a:t>енгізілмеген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ҚР-</a:t>
            </a:r>
            <a:r>
              <a:rPr lang="ru-RU" dirty="0" err="1"/>
              <a:t>нан</a:t>
            </a:r>
            <a:r>
              <a:rPr lang="ru-RU" dirty="0"/>
              <a:t> </a:t>
            </a:r>
            <a:r>
              <a:rPr lang="ru-RU" dirty="0" err="1"/>
              <a:t>тыс</a:t>
            </a:r>
            <a:r>
              <a:rPr lang="ru-RU" dirty="0"/>
              <a:t> (</a:t>
            </a:r>
            <a:r>
              <a:rPr lang="ru-RU" dirty="0" err="1"/>
              <a:t>шетелдік</a:t>
            </a:r>
            <a:r>
              <a:rPr lang="ru-RU" dirty="0"/>
              <a:t> клиника) </a:t>
            </a:r>
            <a:r>
              <a:rPr lang="ru-RU" dirty="0" err="1"/>
              <a:t>жеткізушімен</a:t>
            </a:r>
            <a:r>
              <a:rPr lang="ru-RU" dirty="0"/>
              <a:t> </a:t>
            </a:r>
            <a:r>
              <a:rPr lang="ru-RU" dirty="0" err="1"/>
              <a:t>бірлесіп</a:t>
            </a:r>
            <a:r>
              <a:rPr lang="ru-RU" dirty="0"/>
              <a:t> </a:t>
            </a:r>
            <a:r>
              <a:rPr lang="ru-RU" dirty="0" err="1"/>
              <a:t>орындау</a:t>
            </a:r>
            <a:r>
              <a:rPr lang="ru-RU" dirty="0"/>
              <a:t> </a:t>
            </a:r>
            <a:r>
              <a:rPr lang="ru-RU" dirty="0" err="1"/>
              <a:t>шартын</a:t>
            </a:r>
            <a:r>
              <a:rPr lang="ru-RU" dirty="0"/>
              <a:t> </a:t>
            </a:r>
            <a:r>
              <a:rPr lang="ru-RU" dirty="0" err="1"/>
              <a:t>жасасуға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endParaRPr lang="ru-RU" dirty="0"/>
          </a:p>
          <a:p>
            <a:r>
              <a:rPr lang="ru-RU" dirty="0" err="1"/>
              <a:t>Мұндай</a:t>
            </a:r>
            <a:r>
              <a:rPr lang="ru-RU" dirty="0"/>
              <a:t> </a:t>
            </a:r>
            <a:r>
              <a:rPr lang="ru-RU" dirty="0" err="1"/>
              <a:t>шартты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 ӘМСҚ-мен </a:t>
            </a:r>
            <a:r>
              <a:rPr lang="ru-RU" dirty="0" err="1"/>
              <a:t>келісу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endParaRPr lang="ru-RU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C36EB0-A5B1-41EE-B63C-346F5A0DF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15" y="1439646"/>
            <a:ext cx="1059719" cy="10597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710B49F-AC70-4E9F-BA20-7EF017311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700" y="2967827"/>
            <a:ext cx="611827" cy="6118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0111C9C-3B2C-4314-8F1E-14BF4B88C09F}"/>
              </a:ext>
            </a:extLst>
          </p:cNvPr>
          <p:cNvSpPr txBox="1"/>
          <p:nvPr/>
        </p:nvSpPr>
        <p:spPr>
          <a:xfrm>
            <a:off x="1403688" y="4110457"/>
            <a:ext cx="524621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 err="1"/>
              <a:t>Бірлесіп</a:t>
            </a:r>
            <a:r>
              <a:rPr lang="ru-RU" dirty="0"/>
              <a:t> </a:t>
            </a:r>
            <a:r>
              <a:rPr lang="ru-RU" dirty="0" err="1"/>
              <a:t>орындаушы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нормаларды</a:t>
            </a:r>
            <a:r>
              <a:rPr lang="ru-RU" dirty="0"/>
              <a:t>, </a:t>
            </a:r>
            <a:r>
              <a:rPr lang="ru-RU" dirty="0" err="1"/>
              <a:t>стандарттарды</a:t>
            </a:r>
            <a:r>
              <a:rPr lang="ru-RU" dirty="0"/>
              <a:t>, </a:t>
            </a:r>
            <a:r>
              <a:rPr lang="ru-RU" dirty="0" err="1"/>
              <a:t>сондай-ақ</a:t>
            </a:r>
            <a:r>
              <a:rPr lang="ru-RU" dirty="0"/>
              <a:t> </a:t>
            </a:r>
            <a:r>
              <a:rPr lang="ru-RU" dirty="0" err="1"/>
              <a:t>ауруларды</a:t>
            </a:r>
            <a:r>
              <a:rPr lang="ru-RU" dirty="0"/>
              <a:t> </a:t>
            </a:r>
            <a:r>
              <a:rPr lang="ru-RU" dirty="0" err="1"/>
              <a:t>диагностикалау</a:t>
            </a:r>
            <a:r>
              <a:rPr lang="ru-RU" dirty="0"/>
              <a:t> мен </a:t>
            </a:r>
            <a:r>
              <a:rPr lang="ru-RU" dirty="0" err="1"/>
              <a:t>емдеу</a:t>
            </a:r>
            <a:r>
              <a:rPr lang="ru-RU" dirty="0"/>
              <a:t> </a:t>
            </a:r>
            <a:r>
              <a:rPr lang="ru-RU" dirty="0" err="1"/>
              <a:t>хаттамаларын</a:t>
            </a:r>
            <a:r>
              <a:rPr lang="ru-RU" dirty="0"/>
              <a:t> </a:t>
            </a:r>
            <a:r>
              <a:rPr lang="ru-RU" dirty="0" err="1"/>
              <a:t>сақтай</a:t>
            </a:r>
            <a:r>
              <a:rPr lang="ru-RU" dirty="0"/>
              <a:t> </a:t>
            </a:r>
            <a:r>
              <a:rPr lang="ru-RU" dirty="0" err="1"/>
              <a:t>отырып</a:t>
            </a:r>
            <a:r>
              <a:rPr lang="ru-RU" dirty="0"/>
              <a:t>, </a:t>
            </a:r>
            <a:r>
              <a:rPr lang="ru-RU" dirty="0" err="1"/>
              <a:t>пациенттерге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көрсетуге</a:t>
            </a:r>
            <a:r>
              <a:rPr lang="ru-RU" dirty="0"/>
              <a:t> </a:t>
            </a:r>
            <a:r>
              <a:rPr lang="ru-RU" dirty="0" err="1"/>
              <a:t>тиіс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 err="1"/>
              <a:t>Бірлесіп</a:t>
            </a:r>
            <a:r>
              <a:rPr lang="ru-RU" dirty="0"/>
              <a:t> </a:t>
            </a:r>
            <a:r>
              <a:rPr lang="ru-RU" dirty="0" err="1"/>
              <a:t>Орындаушы</a:t>
            </a:r>
            <a:r>
              <a:rPr lang="ru-RU" dirty="0"/>
              <a:t> </a:t>
            </a:r>
            <a:r>
              <a:rPr lang="ru-RU" dirty="0" err="1"/>
              <a:t>өзі</a:t>
            </a:r>
            <a:r>
              <a:rPr lang="ru-RU" dirty="0"/>
              <a:t> </a:t>
            </a:r>
            <a:r>
              <a:rPr lang="ru-RU" dirty="0" err="1"/>
              <a:t>орындаған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қызметтер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деректерді</a:t>
            </a:r>
            <a:r>
              <a:rPr lang="ru-RU" dirty="0"/>
              <a:t> </a:t>
            </a:r>
            <a:r>
              <a:rPr lang="ru-RU" dirty="0" err="1"/>
              <a:t>ақпараттық</a:t>
            </a:r>
            <a:r>
              <a:rPr lang="ru-RU" dirty="0"/>
              <a:t> </a:t>
            </a:r>
            <a:r>
              <a:rPr lang="ru-RU" dirty="0" err="1"/>
              <a:t>жүйелерге</a:t>
            </a:r>
            <a:r>
              <a:rPr lang="ru-RU" dirty="0"/>
              <a:t> </a:t>
            </a:r>
            <a:r>
              <a:rPr lang="ru-RU" dirty="0" err="1"/>
              <a:t>енгізуі</a:t>
            </a:r>
            <a:r>
              <a:rPr lang="ru-RU" dirty="0"/>
              <a:t> </a:t>
            </a:r>
            <a:r>
              <a:rPr lang="ru-RU" dirty="0" err="1"/>
              <a:t>міндетті</a:t>
            </a:r>
            <a:r>
              <a:rPr lang="ru-RU" dirty="0"/>
              <a:t> </a:t>
            </a:r>
            <a:r>
              <a:rPr lang="ru-RU" dirty="0" err="1"/>
              <a:t>болып</a:t>
            </a:r>
            <a:r>
              <a:rPr lang="ru-RU" dirty="0"/>
              <a:t> </a:t>
            </a:r>
            <a:r>
              <a:rPr lang="ru-RU" dirty="0" err="1"/>
              <a:t>табылады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E13965-0D9D-4FA2-B00F-AADC9C203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6" y="4232362"/>
            <a:ext cx="208870" cy="2088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64E13F4-D872-468E-B434-CADC4EF0E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16" y="4901362"/>
            <a:ext cx="208870" cy="208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9067ED3-C6CF-4E2B-AA8C-204C5C965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21" y="5377705"/>
            <a:ext cx="979552" cy="97955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4F4CA10-C1E2-477C-B9B5-C5916142A78D}"/>
              </a:ext>
            </a:extLst>
          </p:cNvPr>
          <p:cNvSpPr txBox="1"/>
          <p:nvPr/>
        </p:nvSpPr>
        <p:spPr>
          <a:xfrm>
            <a:off x="2120888" y="5414759"/>
            <a:ext cx="431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dirty="0" err="1"/>
              <a:t>Егер</a:t>
            </a:r>
            <a:r>
              <a:rPr lang="ru-RU" dirty="0"/>
              <a:t> </a:t>
            </a:r>
            <a:r>
              <a:rPr lang="ru-RU" dirty="0" err="1"/>
              <a:t>жіберуші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ұйым</a:t>
            </a:r>
            <a:r>
              <a:rPr lang="ru-RU" dirty="0"/>
              <a:t> мен </a:t>
            </a:r>
            <a:r>
              <a:rPr lang="ru-RU" dirty="0" err="1"/>
              <a:t>бірлесіп</a:t>
            </a:r>
            <a:r>
              <a:rPr lang="ru-RU" dirty="0"/>
              <a:t> </a:t>
            </a:r>
            <a:r>
              <a:rPr lang="ru-RU" dirty="0" err="1"/>
              <a:t>орындаушы</a:t>
            </a:r>
            <a:r>
              <a:rPr lang="ru-RU" dirty="0"/>
              <a:t> </a:t>
            </a:r>
            <a:r>
              <a:rPr lang="ru-RU" dirty="0" err="1"/>
              <a:t>арасында</a:t>
            </a:r>
            <a:r>
              <a:rPr lang="ru-RU" dirty="0"/>
              <a:t> </a:t>
            </a:r>
            <a:r>
              <a:rPr lang="ru-RU" dirty="0" err="1"/>
              <a:t>шарт</a:t>
            </a:r>
            <a:r>
              <a:rPr lang="ru-RU" dirty="0"/>
              <a:t> </a:t>
            </a:r>
            <a:r>
              <a:rPr lang="ru-RU" dirty="0" err="1"/>
              <a:t>жасалмаса</a:t>
            </a:r>
            <a:r>
              <a:rPr lang="ru-RU" dirty="0"/>
              <a:t>, </a:t>
            </a:r>
            <a:r>
              <a:rPr lang="ru-RU" dirty="0" err="1"/>
              <a:t>онда</a:t>
            </a:r>
            <a:r>
              <a:rPr lang="ru-RU" dirty="0"/>
              <a:t> оны </a:t>
            </a:r>
            <a:r>
              <a:rPr lang="ru-RU" dirty="0" err="1"/>
              <a:t>жасасу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дәрігердің</a:t>
            </a:r>
            <a:r>
              <a:rPr lang="ru-RU" dirty="0"/>
              <a:t> </a:t>
            </a:r>
            <a:r>
              <a:rPr lang="ru-RU" dirty="0" err="1"/>
              <a:t>жолдамасы</a:t>
            </a:r>
            <a:r>
              <a:rPr lang="ru-RU" dirty="0"/>
              <a:t> </a:t>
            </a:r>
            <a:r>
              <a:rPr lang="ru-RU" dirty="0" err="1"/>
              <a:t>негіз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1432F3-E0C0-44FA-A4B8-69938448FB9F}"/>
              </a:ext>
            </a:extLst>
          </p:cNvPr>
          <p:cNvSpPr txBox="1"/>
          <p:nvPr/>
        </p:nvSpPr>
        <p:spPr>
          <a:xfrm>
            <a:off x="2034865" y="6035940"/>
            <a:ext cx="4490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b="1" dirty="0" err="1"/>
              <a:t>Бірлесіп</a:t>
            </a:r>
            <a:r>
              <a:rPr lang="ru-RU" b="1" dirty="0"/>
              <a:t> </a:t>
            </a:r>
            <a:r>
              <a:rPr lang="ru-RU" b="1" dirty="0" err="1"/>
              <a:t>орындау</a:t>
            </a:r>
            <a:r>
              <a:rPr lang="ru-RU" b="1" dirty="0"/>
              <a:t> </a:t>
            </a:r>
            <a:r>
              <a:rPr lang="ru-RU" b="1" dirty="0" err="1"/>
              <a:t>туралы</a:t>
            </a:r>
            <a:r>
              <a:rPr lang="ru-RU" b="1" dirty="0"/>
              <a:t> </a:t>
            </a:r>
            <a:r>
              <a:rPr lang="ru-RU" b="1" dirty="0" err="1"/>
              <a:t>шарт</a:t>
            </a:r>
            <a:r>
              <a:rPr lang="ru-RU" b="1" dirty="0"/>
              <a:t> ҚР ДСМ </a:t>
            </a:r>
            <a:r>
              <a:rPr lang="ru-RU" b="1" dirty="0" err="1"/>
              <a:t>ақпараттық</a:t>
            </a:r>
            <a:r>
              <a:rPr lang="ru-RU" b="1" dirty="0"/>
              <a:t> </a:t>
            </a:r>
            <a:r>
              <a:rPr lang="ru-RU" b="1" dirty="0" err="1"/>
              <a:t>жүйелері</a:t>
            </a:r>
            <a:r>
              <a:rPr lang="ru-RU" b="1" dirty="0"/>
              <a:t> </a:t>
            </a:r>
            <a:r>
              <a:rPr lang="ru-RU" b="1" dirty="0" err="1"/>
              <a:t>арқылы</a:t>
            </a:r>
            <a:r>
              <a:rPr lang="ru-RU" b="1" dirty="0"/>
              <a:t> </a:t>
            </a:r>
            <a:r>
              <a:rPr lang="ru-RU" b="1" dirty="0" err="1"/>
              <a:t>жасалады</a:t>
            </a:r>
            <a:endParaRPr lang="ru-RU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A25E1D-EDD1-4A80-8702-9C649B1D63E4}"/>
              </a:ext>
            </a:extLst>
          </p:cNvPr>
          <p:cNvSpPr txBox="1"/>
          <p:nvPr/>
        </p:nvSpPr>
        <p:spPr>
          <a:xfrm>
            <a:off x="7473383" y="2412821"/>
            <a:ext cx="4396212" cy="39857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/>
              <a:t>1. МСАК </a:t>
            </a:r>
            <a:r>
              <a:rPr lang="ru-RU" sz="1400" dirty="0" err="1"/>
              <a:t>мамандары</a:t>
            </a:r>
            <a:r>
              <a:rPr lang="ru-RU" sz="1400" dirty="0"/>
              <a:t> </a:t>
            </a:r>
            <a:r>
              <a:rPr lang="ru-RU" sz="1400" dirty="0" err="1"/>
              <a:t>ұсынатын</a:t>
            </a:r>
            <a:r>
              <a:rPr lang="ru-RU" sz="1400" dirty="0"/>
              <a:t> (профилактика, </a:t>
            </a:r>
            <a:r>
              <a:rPr lang="ru-RU" sz="1400" dirty="0" err="1"/>
              <a:t>иммундау</a:t>
            </a:r>
            <a:r>
              <a:rPr lang="ru-RU" sz="1400" dirty="0"/>
              <a:t>, патронаж, актив, СӨС </a:t>
            </a:r>
            <a:r>
              <a:rPr lang="ru-RU" sz="1400" dirty="0" err="1"/>
              <a:t>насихаттау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т. б.) 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400" dirty="0" err="1"/>
              <a:t>Қазақстанда</a:t>
            </a:r>
            <a:r>
              <a:rPr lang="ru-RU" sz="1400" dirty="0"/>
              <a:t> </a:t>
            </a:r>
            <a:r>
              <a:rPr lang="ru-RU" sz="1400" dirty="0" err="1"/>
              <a:t>ұсынылмайтын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ЖТМК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қажетті</a:t>
            </a:r>
            <a:r>
              <a:rPr lang="ru-RU" sz="1400" dirty="0"/>
              <a:t> </a:t>
            </a:r>
            <a:r>
              <a:rPr lang="ru-RU" sz="1400" dirty="0" err="1"/>
              <a:t>консультациялық-диагностикалық</a:t>
            </a:r>
            <a:r>
              <a:rPr lang="ru-RU" sz="1400" dirty="0"/>
              <a:t> </a:t>
            </a:r>
            <a:r>
              <a:rPr lang="ru-RU" sz="1400" dirty="0" err="1"/>
              <a:t>көмектің</a:t>
            </a:r>
            <a:r>
              <a:rPr lang="ru-RU" sz="1400" dirty="0"/>
              <a:t> (КДК) </a:t>
            </a:r>
            <a:r>
              <a:rPr lang="ru-RU" sz="1400" dirty="0" err="1"/>
              <a:t>жекелеген</a:t>
            </a:r>
            <a:r>
              <a:rPr lang="ru-RU" sz="1400" dirty="0"/>
              <a:t> </a:t>
            </a:r>
            <a:r>
              <a:rPr lang="ru-RU" sz="1400" dirty="0" err="1"/>
              <a:t>түрлерінен</a:t>
            </a:r>
            <a:r>
              <a:rPr lang="ru-RU" sz="1400" dirty="0"/>
              <a:t> </a:t>
            </a:r>
            <a:r>
              <a:rPr lang="ru-RU" sz="1400" dirty="0" err="1"/>
              <a:t>басқа</a:t>
            </a:r>
            <a:r>
              <a:rPr lang="ru-RU" sz="1400" dirty="0"/>
              <a:t>, </a:t>
            </a:r>
            <a:r>
              <a:rPr lang="ru-RU" sz="1400" dirty="0" err="1"/>
              <a:t>жоғары</a:t>
            </a:r>
            <a:r>
              <a:rPr lang="ru-RU" sz="1400" dirty="0"/>
              <a:t> </a:t>
            </a:r>
            <a:r>
              <a:rPr lang="ru-RU" sz="1400" dirty="0" err="1"/>
              <a:t>технологиялық</a:t>
            </a:r>
            <a:r>
              <a:rPr lang="ru-RU" sz="1400" dirty="0"/>
              <a:t> </a:t>
            </a:r>
            <a:r>
              <a:rPr lang="ru-RU" sz="1400" dirty="0" err="1"/>
              <a:t>медициналық</a:t>
            </a:r>
            <a:r>
              <a:rPr lang="ru-RU" sz="1400" dirty="0"/>
              <a:t> </a:t>
            </a:r>
            <a:r>
              <a:rPr lang="ru-RU" sz="1400" dirty="0" err="1"/>
              <a:t>көмек</a:t>
            </a:r>
            <a:r>
              <a:rPr lang="ru-RU" sz="1400" dirty="0"/>
              <a:t> (ЖТМК). </a:t>
            </a:r>
            <a:r>
              <a:rPr lang="ru-RU" sz="1400" dirty="0" err="1"/>
              <a:t>Мысалы</a:t>
            </a:r>
            <a:r>
              <a:rPr lang="ru-RU" sz="1400" dirty="0"/>
              <a:t>, </a:t>
            </a:r>
            <a:r>
              <a:rPr lang="ru-RU" sz="1400" dirty="0" err="1"/>
              <a:t>донорды</a:t>
            </a:r>
            <a:r>
              <a:rPr lang="ru-RU" sz="1400" dirty="0"/>
              <a:t> </a:t>
            </a:r>
            <a:r>
              <a:rPr lang="ru-RU" sz="1400" dirty="0" err="1"/>
              <a:t>іріктеу</a:t>
            </a:r>
            <a:r>
              <a:rPr lang="ru-RU" sz="1400" dirty="0"/>
              <a:t> мен </a:t>
            </a:r>
            <a:r>
              <a:rPr lang="ru-RU" sz="1400" dirty="0" err="1"/>
              <a:t>активациялау</a:t>
            </a:r>
            <a:r>
              <a:rPr lang="ru-RU" sz="1400" dirty="0"/>
              <a:t> </a:t>
            </a:r>
            <a:r>
              <a:rPr lang="ru-RU" sz="1400" dirty="0" err="1"/>
              <a:t>кезінде</a:t>
            </a:r>
            <a:r>
              <a:rPr lang="ru-RU" sz="1400" dirty="0"/>
              <a:t> </a:t>
            </a:r>
            <a:r>
              <a:rPr lang="ru-RU" sz="1400" dirty="0" err="1"/>
              <a:t>сүйек</a:t>
            </a:r>
            <a:r>
              <a:rPr lang="ru-RU" sz="1400" dirty="0"/>
              <a:t> </a:t>
            </a:r>
            <a:r>
              <a:rPr lang="ru-RU" sz="1400" dirty="0" err="1"/>
              <a:t>кемігінің</a:t>
            </a:r>
            <a:r>
              <a:rPr lang="ru-RU" sz="1400" dirty="0"/>
              <a:t> доноры мен </a:t>
            </a:r>
            <a:r>
              <a:rPr lang="ru-RU" sz="1400" dirty="0" err="1"/>
              <a:t>гемопоэтикалық</a:t>
            </a:r>
            <a:r>
              <a:rPr lang="ru-RU" sz="1400" dirty="0"/>
              <a:t> </a:t>
            </a:r>
            <a:r>
              <a:rPr lang="ru-RU" sz="1400" dirty="0" err="1"/>
              <a:t>бағаналы</a:t>
            </a:r>
            <a:r>
              <a:rPr lang="ru-RU" sz="1400" dirty="0"/>
              <a:t> </a:t>
            </a:r>
            <a:r>
              <a:rPr lang="ru-RU" sz="1400" dirty="0" err="1"/>
              <a:t>жасушаларды</a:t>
            </a:r>
            <a:r>
              <a:rPr lang="ru-RU" sz="1400" dirty="0"/>
              <a:t> </a:t>
            </a:r>
            <a:r>
              <a:rPr lang="ru-RU" sz="1400" dirty="0" err="1"/>
              <a:t>зерттеу</a:t>
            </a:r>
            <a:endParaRPr lang="ru-RU" sz="1400" dirty="0"/>
          </a:p>
          <a:p>
            <a:pPr>
              <a:spcBef>
                <a:spcPts val="600"/>
              </a:spcBef>
            </a:pPr>
            <a:r>
              <a:rPr lang="ru-RU" sz="1400" b="1" dirty="0"/>
              <a:t>3.</a:t>
            </a:r>
            <a:r>
              <a:rPr lang="ru-RU" sz="1400" dirty="0"/>
              <a:t> </a:t>
            </a:r>
            <a:r>
              <a:rPr lang="ru-RU" sz="1400" dirty="0" err="1"/>
              <a:t>Жоспарланған</a:t>
            </a:r>
            <a:r>
              <a:rPr lang="ru-RU" sz="1400" dirty="0"/>
              <a:t> гемодиализ </a:t>
            </a:r>
            <a:r>
              <a:rPr lang="ru-RU" sz="1400" dirty="0" err="1"/>
              <a:t>немесе</a:t>
            </a:r>
            <a:r>
              <a:rPr lang="ru-RU" sz="1400" dirty="0"/>
              <a:t> </a:t>
            </a:r>
            <a:r>
              <a:rPr lang="ru-RU" sz="1400" dirty="0" err="1"/>
              <a:t>перитонеальді</a:t>
            </a:r>
            <a:r>
              <a:rPr lang="ru-RU" sz="1400" dirty="0"/>
              <a:t> диализ </a:t>
            </a:r>
            <a:r>
              <a:rPr lang="ru-RU" sz="1400" dirty="0" err="1"/>
              <a:t>қызметтері</a:t>
            </a:r>
            <a:r>
              <a:rPr lang="ru-RU" sz="1400" dirty="0"/>
              <a:t>, </a:t>
            </a:r>
            <a:r>
              <a:rPr lang="ru-RU" sz="1400" dirty="0" err="1"/>
              <a:t>егер</a:t>
            </a:r>
            <a:r>
              <a:rPr lang="ru-RU" sz="1400" dirty="0"/>
              <a:t> ФСМЖ-мен </a:t>
            </a:r>
            <a:r>
              <a:rPr lang="ru-RU" sz="1400" dirty="0" err="1"/>
              <a:t>келісім-шарт</a:t>
            </a:r>
            <a:r>
              <a:rPr lang="ru-RU" sz="1400" dirty="0"/>
              <a:t> осы </a:t>
            </a:r>
            <a:r>
              <a:rPr lang="ru-RU" sz="1400" dirty="0" err="1"/>
              <a:t>медициналық</a:t>
            </a:r>
            <a:r>
              <a:rPr lang="ru-RU" sz="1400" dirty="0"/>
              <a:t> </a:t>
            </a:r>
            <a:r>
              <a:rPr lang="ru-RU" sz="1400" dirty="0" err="1"/>
              <a:t>қызметтер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арнайы</a:t>
            </a:r>
            <a:r>
              <a:rPr lang="ru-RU" sz="1400" dirty="0"/>
              <a:t> </a:t>
            </a:r>
            <a:r>
              <a:rPr lang="ru-RU" sz="1400" dirty="0" err="1"/>
              <a:t>жасалған</a:t>
            </a:r>
            <a:r>
              <a:rPr lang="ru-RU" sz="1400" dirty="0"/>
              <a:t> </a:t>
            </a:r>
            <a:r>
              <a:rPr lang="ru-RU" sz="1400" dirty="0" err="1"/>
              <a:t>болса</a:t>
            </a:r>
            <a:endParaRPr lang="ru-RU" sz="1400" dirty="0"/>
          </a:p>
          <a:p>
            <a:pPr>
              <a:spcBef>
                <a:spcPts val="600"/>
              </a:spcBef>
            </a:pPr>
            <a:r>
              <a:rPr lang="ru-RU" sz="1400" b="1" dirty="0"/>
              <a:t>4.</a:t>
            </a:r>
            <a:r>
              <a:rPr lang="ru-RU" sz="1400" dirty="0"/>
              <a:t> </a:t>
            </a:r>
            <a:r>
              <a:rPr lang="ru-RU" sz="1400" dirty="0" err="1"/>
              <a:t>Стационарлық</a:t>
            </a:r>
            <a:r>
              <a:rPr lang="ru-RU" sz="1400" dirty="0"/>
              <a:t> </a:t>
            </a:r>
            <a:r>
              <a:rPr lang="ru-RU" sz="1400" dirty="0" err="1"/>
              <a:t>және</a:t>
            </a:r>
            <a:r>
              <a:rPr lang="ru-RU" sz="1400" dirty="0"/>
              <a:t> стационар</a:t>
            </a:r>
            <a:r>
              <a:rPr lang="kk-KZ" sz="1400" dirty="0"/>
              <a:t>ды</a:t>
            </a:r>
            <a:r>
              <a:rPr lang="ru-RU" sz="1400" dirty="0"/>
              <a:t> </a:t>
            </a:r>
            <a:r>
              <a:rPr lang="ru-RU" sz="1400" dirty="0" err="1"/>
              <a:t>алмастыратын</a:t>
            </a:r>
            <a:r>
              <a:rPr lang="ru-RU" sz="1400" dirty="0"/>
              <a:t> </a:t>
            </a:r>
            <a:r>
              <a:rPr lang="ru-RU" sz="1400" dirty="0" err="1"/>
              <a:t>жағдайындағы</a:t>
            </a:r>
            <a:r>
              <a:rPr lang="ru-RU" sz="1400" dirty="0"/>
              <a:t> </a:t>
            </a:r>
            <a:r>
              <a:rPr lang="ru-RU" sz="1400" dirty="0" err="1"/>
              <a:t>мамандандырылған</a:t>
            </a:r>
            <a:r>
              <a:rPr lang="ru-RU" sz="1400" dirty="0"/>
              <a:t> </a:t>
            </a:r>
            <a:r>
              <a:rPr lang="ru-RU" sz="1400" dirty="0" err="1"/>
              <a:t>медициналық</a:t>
            </a:r>
            <a:r>
              <a:rPr lang="ru-RU" sz="1400" dirty="0"/>
              <a:t> </a:t>
            </a:r>
            <a:r>
              <a:rPr lang="ru-RU" sz="1400" dirty="0" err="1"/>
              <a:t>көмек</a:t>
            </a:r>
            <a:r>
              <a:rPr lang="ru-RU" sz="1400" dirty="0"/>
              <a:t> </a:t>
            </a:r>
            <a:r>
              <a:rPr lang="ru-RU" sz="1400" dirty="0" err="1"/>
              <a:t>қызметтері</a:t>
            </a:r>
            <a:r>
              <a:rPr lang="ru-RU" sz="1400" dirty="0"/>
              <a:t>, </a:t>
            </a:r>
            <a:r>
              <a:rPr lang="ru-RU" sz="1400" dirty="0" err="1"/>
              <a:t>егер</a:t>
            </a:r>
            <a:r>
              <a:rPr lang="ru-RU" sz="1400" dirty="0"/>
              <a:t> ФСМЖ -мен </a:t>
            </a:r>
            <a:r>
              <a:rPr lang="ru-RU" sz="1400" dirty="0" err="1"/>
              <a:t>келісімшарт</a:t>
            </a:r>
            <a:r>
              <a:rPr lang="ru-RU" sz="1400" dirty="0"/>
              <a:t> осы </a:t>
            </a:r>
            <a:r>
              <a:rPr lang="ru-RU" sz="1400" dirty="0" err="1"/>
              <a:t>медициналық</a:t>
            </a:r>
            <a:r>
              <a:rPr lang="ru-RU" sz="1400" dirty="0"/>
              <a:t> </a:t>
            </a:r>
            <a:r>
              <a:rPr lang="ru-RU" sz="1400" dirty="0" err="1"/>
              <a:t>қызметтер</a:t>
            </a:r>
            <a:r>
              <a:rPr lang="ru-RU" sz="1400" dirty="0"/>
              <a:t> </a:t>
            </a:r>
            <a:r>
              <a:rPr lang="ru-RU" sz="1400" dirty="0" err="1"/>
              <a:t>үшін</a:t>
            </a:r>
            <a:r>
              <a:rPr lang="ru-RU" sz="1400" dirty="0"/>
              <a:t> </a:t>
            </a:r>
            <a:r>
              <a:rPr lang="ru-RU" sz="1400" dirty="0" err="1"/>
              <a:t>арнайы</a:t>
            </a:r>
            <a:r>
              <a:rPr lang="ru-RU" sz="1400" dirty="0"/>
              <a:t> </a:t>
            </a:r>
            <a:r>
              <a:rPr lang="ru-RU" sz="1400" dirty="0" err="1"/>
              <a:t>жасалған</a:t>
            </a:r>
            <a:r>
              <a:rPr lang="ru-RU" sz="1400" dirty="0"/>
              <a:t> </a:t>
            </a:r>
            <a:r>
              <a:rPr lang="ru-RU" sz="1400" dirty="0" err="1"/>
              <a:t>болса</a:t>
            </a:r>
            <a:endParaRPr lang="ru-RU" sz="1400" dirty="0"/>
          </a:p>
        </p:txBody>
      </p:sp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FE2ACDC7-1818-4D3C-BFFD-FDFEA0C8E6B1}"/>
              </a:ext>
            </a:extLst>
          </p:cNvPr>
          <p:cNvSpPr/>
          <p:nvPr/>
        </p:nvSpPr>
        <p:spPr>
          <a:xfrm>
            <a:off x="7355262" y="1823811"/>
            <a:ext cx="362595" cy="271869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A024191-474E-4435-9308-3B14E5C23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A3F8668-8DC9-494E-9B27-AB34EEF29AF5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9DC2A2C-A62C-44CC-A716-8D9C9B1DA1F4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</p:spTree>
    <p:extLst>
      <p:ext uri="{BB962C8B-B14F-4D97-AF65-F5344CB8AC3E}">
        <p14:creationId xmlns:p14="http://schemas.microsoft.com/office/powerpoint/2010/main" val="2450394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5FA33D0A-F209-4676-9C62-B900C3406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0067C90-F234-4939-B680-3035BB91A430}"/>
              </a:ext>
            </a:extLst>
          </p:cNvPr>
          <p:cNvSpPr/>
          <p:nvPr/>
        </p:nvSpPr>
        <p:spPr>
          <a:xfrm>
            <a:off x="6695816" y="3433600"/>
            <a:ext cx="4864478" cy="68583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1F53AE5D-C801-4451-8B46-5B209BC46BDD}"/>
              </a:ext>
            </a:extLst>
          </p:cNvPr>
          <p:cNvSpPr/>
          <p:nvPr/>
        </p:nvSpPr>
        <p:spPr>
          <a:xfrm>
            <a:off x="1177904" y="5653021"/>
            <a:ext cx="4864478" cy="83766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5881480-7E8F-466A-929E-741FCBB82C94}"/>
              </a:ext>
            </a:extLst>
          </p:cNvPr>
          <p:cNvSpPr/>
          <p:nvPr/>
        </p:nvSpPr>
        <p:spPr>
          <a:xfrm>
            <a:off x="6443451" y="1610801"/>
            <a:ext cx="5318540" cy="48798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A959828-AFBF-4A99-9F04-A5F55F6DCB8C}"/>
              </a:ext>
            </a:extLst>
          </p:cNvPr>
          <p:cNvSpPr/>
          <p:nvPr/>
        </p:nvSpPr>
        <p:spPr>
          <a:xfrm>
            <a:off x="1262743" y="1610801"/>
            <a:ext cx="4864478" cy="1148538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76373" y="161939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ШЕТЕЛДІКТЕРДІ ЕМХАНАҒА ТІРКЕУ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83611-EFF0-431F-AB7C-71A23DF1FD94}"/>
              </a:ext>
            </a:extLst>
          </p:cNvPr>
          <p:cNvSpPr txBox="1"/>
          <p:nvPr/>
        </p:nvSpPr>
        <p:spPr>
          <a:xfrm>
            <a:off x="946515" y="911743"/>
            <a:ext cx="78794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«</a:t>
            </a:r>
            <a:r>
              <a:rPr lang="ru-RU" dirty="0" err="1"/>
              <a:t>Медициналық-санитариялық</a:t>
            </a:r>
            <a:r>
              <a:rPr lang="ru-RU" dirty="0"/>
              <a:t> </a:t>
            </a:r>
            <a:r>
              <a:rPr lang="ru-RU" dirty="0" err="1"/>
              <a:t>алғашқы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көрсететін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ұйымдарына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тұлғаларды</a:t>
            </a:r>
            <a:r>
              <a:rPr lang="ru-RU" dirty="0"/>
              <a:t> </a:t>
            </a:r>
            <a:r>
              <a:rPr lang="ru-RU" dirty="0" err="1"/>
              <a:t>бекіту</a:t>
            </a:r>
            <a:r>
              <a:rPr lang="ru-RU" dirty="0"/>
              <a:t> </a:t>
            </a:r>
            <a:r>
              <a:rPr lang="ru-RU" dirty="0" err="1"/>
              <a:t>қағидаларын</a:t>
            </a:r>
            <a:r>
              <a:rPr lang="ru-RU" dirty="0"/>
              <a:t> </a:t>
            </a:r>
            <a:r>
              <a:rPr lang="ru-RU" dirty="0" err="1"/>
              <a:t>бекіту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» ҚР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r>
              <a:rPr lang="ru-RU" dirty="0"/>
              <a:t> 2020 </a:t>
            </a:r>
            <a:r>
              <a:rPr lang="ru-RU" dirty="0" err="1"/>
              <a:t>жылғы</a:t>
            </a:r>
            <a:r>
              <a:rPr lang="ru-RU" dirty="0"/>
              <a:t> 13 </a:t>
            </a:r>
            <a:r>
              <a:rPr lang="ru-RU" dirty="0" err="1"/>
              <a:t>қарашадағы</a:t>
            </a:r>
            <a:r>
              <a:rPr lang="ru-RU" dirty="0"/>
              <a:t> № ҚР ДСМ-194/2020 </a:t>
            </a:r>
            <a:r>
              <a:rPr lang="ru-RU" dirty="0" err="1"/>
              <a:t>бұйрығы</a:t>
            </a:r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8565C81-8177-4D6C-BCD7-13666EB6B51D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1160FD-8C9E-468F-A13D-5BEDE9A9FCEC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4C6C80-0440-4D01-B1F0-066543766AD8}"/>
              </a:ext>
            </a:extLst>
          </p:cNvPr>
          <p:cNvSpPr txBox="1"/>
          <p:nvPr/>
        </p:nvSpPr>
        <p:spPr>
          <a:xfrm>
            <a:off x="7315768" y="5546775"/>
            <a:ext cx="43711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Он </a:t>
            </a:r>
            <a:r>
              <a:rPr lang="ru-RU" sz="1400" b="1" dirty="0" err="1"/>
              <a:t>сегіз</a:t>
            </a:r>
            <a:r>
              <a:rPr lang="ru-RU" sz="1400" b="1" dirty="0"/>
              <a:t> </a:t>
            </a:r>
            <a:r>
              <a:rPr lang="ru-RU" sz="1400" b="1" dirty="0" err="1"/>
              <a:t>жасқа</a:t>
            </a:r>
            <a:r>
              <a:rPr lang="ru-RU" sz="1400" b="1" dirty="0"/>
              <a:t> </a:t>
            </a:r>
            <a:r>
              <a:rPr lang="ru-RU" sz="1400" b="1" dirty="0" err="1"/>
              <a:t>дейінгі</a:t>
            </a:r>
            <a:r>
              <a:rPr lang="ru-RU" sz="1400" b="1" dirty="0"/>
              <a:t> </a:t>
            </a:r>
            <a:r>
              <a:rPr lang="ru-RU" sz="1400" b="1" dirty="0" err="1"/>
              <a:t>балаларды</a:t>
            </a:r>
            <a:r>
              <a:rPr lang="ru-RU" sz="1400" b="1" dirty="0"/>
              <a:t> </a:t>
            </a:r>
            <a:r>
              <a:rPr lang="ru-RU" sz="1400" dirty="0" err="1"/>
              <a:t>тіркеу</a:t>
            </a:r>
            <a:r>
              <a:rPr lang="ru-RU" sz="1400" dirty="0"/>
              <a:t> </a:t>
            </a:r>
            <a:r>
              <a:rPr lang="ru-RU" sz="1400" dirty="0" err="1"/>
              <a:t>олардың</a:t>
            </a:r>
            <a:r>
              <a:rPr lang="ru-RU" sz="1400" dirty="0"/>
              <a:t> </a:t>
            </a:r>
            <a:r>
              <a:rPr lang="ru-RU" sz="1400" dirty="0" err="1"/>
              <a:t>жеке</a:t>
            </a:r>
            <a:r>
              <a:rPr lang="ru-RU" sz="1400" dirty="0"/>
              <a:t> </a:t>
            </a:r>
            <a:r>
              <a:rPr lang="ru-RU" sz="1400" dirty="0" err="1"/>
              <a:t>басын</a:t>
            </a:r>
            <a:r>
              <a:rPr lang="ru-RU" sz="1400" dirty="0"/>
              <a:t> </a:t>
            </a:r>
            <a:r>
              <a:rPr lang="ru-RU" sz="1400" dirty="0" err="1"/>
              <a:t>куәландыратын</a:t>
            </a:r>
            <a:r>
              <a:rPr lang="ru-RU" sz="1400" dirty="0"/>
              <a:t> </a:t>
            </a:r>
            <a:r>
              <a:rPr lang="ru-RU" sz="1400" dirty="0" err="1"/>
              <a:t>құжаттар</a:t>
            </a:r>
            <a:r>
              <a:rPr lang="ru-RU" sz="1400" dirty="0"/>
              <a:t> мен </a:t>
            </a:r>
            <a:r>
              <a:rPr lang="ru-RU" sz="1400" dirty="0" err="1"/>
              <a:t>заңды</a:t>
            </a:r>
            <a:r>
              <a:rPr lang="ru-RU" sz="1400" dirty="0"/>
              <a:t> </a:t>
            </a:r>
            <a:r>
              <a:rPr lang="ru-RU" sz="1400" dirty="0" err="1"/>
              <a:t>өкілінің</a:t>
            </a:r>
            <a:r>
              <a:rPr lang="ru-RU" sz="1400" dirty="0"/>
              <a:t> </a:t>
            </a:r>
            <a:r>
              <a:rPr lang="ru-RU" sz="1400" dirty="0" err="1"/>
              <a:t>құжаты</a:t>
            </a:r>
            <a:r>
              <a:rPr lang="ru-RU" sz="1400" dirty="0"/>
              <a:t> </a:t>
            </a:r>
            <a:r>
              <a:rPr lang="ru-RU" sz="1400" dirty="0" err="1"/>
              <a:t>болған</a:t>
            </a:r>
            <a:r>
              <a:rPr lang="ru-RU" sz="1400" dirty="0"/>
              <a:t> </a:t>
            </a:r>
            <a:r>
              <a:rPr lang="ru-RU" sz="1400" dirty="0" err="1"/>
              <a:t>жағдайда</a:t>
            </a:r>
            <a:r>
              <a:rPr lang="ru-RU" sz="1400" dirty="0"/>
              <a:t> </a:t>
            </a:r>
            <a:r>
              <a:rPr lang="ru-RU" sz="1400" dirty="0" err="1"/>
              <a:t>жүзеге</a:t>
            </a:r>
            <a:r>
              <a:rPr lang="ru-RU" sz="1400" dirty="0"/>
              <a:t> </a:t>
            </a:r>
            <a:r>
              <a:rPr lang="ru-RU" sz="1400" dirty="0" err="1"/>
              <a:t>асырылады</a:t>
            </a:r>
            <a:r>
              <a:rPr lang="ru-RU" sz="1400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2E18B40-AB1F-4901-B068-EDD35FB6FA13}"/>
              </a:ext>
            </a:extLst>
          </p:cNvPr>
          <p:cNvSpPr txBox="1"/>
          <p:nvPr/>
        </p:nvSpPr>
        <p:spPr>
          <a:xfrm>
            <a:off x="1871420" y="1610801"/>
            <a:ext cx="4271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b="1" dirty="0" err="1"/>
              <a:t>Халықты</a:t>
            </a:r>
            <a:r>
              <a:rPr lang="ru-RU" sz="1600" b="1" dirty="0"/>
              <a:t> </a:t>
            </a:r>
            <a:r>
              <a:rPr lang="ru-RU" sz="1600" b="1" dirty="0" err="1"/>
              <a:t>емханаларға</a:t>
            </a:r>
            <a:r>
              <a:rPr lang="ru-RU" sz="1600" b="1" dirty="0"/>
              <a:t> </a:t>
            </a:r>
            <a:r>
              <a:rPr lang="ru-RU" sz="1600" b="1" dirty="0" err="1"/>
              <a:t>тіркеу</a:t>
            </a:r>
            <a:r>
              <a:rPr lang="ru-RU" sz="1600" b="1" dirty="0"/>
              <a:t> </a:t>
            </a:r>
            <a:r>
              <a:rPr lang="ru-RU" sz="1600" b="1" dirty="0" err="1"/>
              <a:t>негіздерінің</a:t>
            </a:r>
            <a:r>
              <a:rPr lang="ru-RU" sz="1600" b="1" dirty="0"/>
              <a:t> </a:t>
            </a:r>
            <a:r>
              <a:rPr lang="ru-RU" sz="1600" b="1" dirty="0" err="1"/>
              <a:t>бірі</a:t>
            </a:r>
            <a:r>
              <a:rPr lang="ru-RU" sz="1600" b="1" dirty="0"/>
              <a:t> </a:t>
            </a:r>
            <a:r>
              <a:rPr lang="ru-RU" sz="1600" b="1" dirty="0" err="1"/>
              <a:t>ерікті</a:t>
            </a:r>
            <a:r>
              <a:rPr lang="ru-RU" sz="1600" b="1" dirty="0"/>
              <a:t> </a:t>
            </a:r>
            <a:r>
              <a:rPr lang="ru-RU" sz="1600" b="1" dirty="0" err="1"/>
              <a:t>медициналық</a:t>
            </a:r>
            <a:r>
              <a:rPr lang="ru-RU" sz="1600" b="1" dirty="0"/>
              <a:t> </a:t>
            </a:r>
            <a:r>
              <a:rPr lang="ru-RU" sz="1600" b="1" dirty="0" err="1"/>
              <a:t>сақтандыру</a:t>
            </a:r>
            <a:r>
              <a:rPr lang="ru-RU" sz="1600" b="1" dirty="0"/>
              <a:t> </a:t>
            </a:r>
            <a:r>
              <a:rPr lang="ru-RU" sz="1600" b="1" dirty="0" err="1"/>
              <a:t>шарты</a:t>
            </a:r>
            <a:r>
              <a:rPr lang="ru-RU" sz="1600" b="1" dirty="0"/>
              <a:t> (ЕМС) </a:t>
            </a:r>
            <a:r>
              <a:rPr lang="ru-RU" sz="1600" b="1" dirty="0" err="1"/>
              <a:t>болып</a:t>
            </a:r>
            <a:r>
              <a:rPr lang="ru-RU" sz="1600" b="1" dirty="0"/>
              <a:t> </a:t>
            </a:r>
            <a:r>
              <a:rPr lang="ru-RU" sz="1600" b="1" dirty="0" err="1"/>
              <a:t>табылады</a:t>
            </a:r>
            <a:r>
              <a:rPr lang="ru-RU" sz="1600" b="1" dirty="0"/>
              <a:t>.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F443DB5-7394-4074-8A40-C1F389D72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1" y="1578507"/>
            <a:ext cx="1263961" cy="12639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47695F6-9DD8-4C69-B8DB-515269F8B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16" y="3506022"/>
            <a:ext cx="539556" cy="53955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157A1B2-8CA0-4632-8AAF-9A0954791BCB}"/>
              </a:ext>
            </a:extLst>
          </p:cNvPr>
          <p:cNvSpPr txBox="1"/>
          <p:nvPr/>
        </p:nvSpPr>
        <p:spPr>
          <a:xfrm>
            <a:off x="1324654" y="3095199"/>
            <a:ext cx="2660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ЕМХАНАҒА ТІРКЕЛЕ АЛАДЫ?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E44F5FD-568C-4732-8B23-307ADBE5F776}"/>
              </a:ext>
            </a:extLst>
          </p:cNvPr>
          <p:cNvSpPr txBox="1"/>
          <p:nvPr/>
        </p:nvSpPr>
        <p:spPr>
          <a:xfrm>
            <a:off x="1564618" y="3515287"/>
            <a:ext cx="4059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аумағында</a:t>
            </a:r>
            <a:r>
              <a:rPr lang="ru-RU" b="1" dirty="0"/>
              <a:t> </a:t>
            </a:r>
            <a:r>
              <a:rPr lang="ru-RU" b="1" dirty="0" err="1"/>
              <a:t>уақытша</a:t>
            </a:r>
            <a:r>
              <a:rPr lang="ru-RU" b="1" dirty="0"/>
              <a:t> </a:t>
            </a:r>
            <a:r>
              <a:rPr lang="ru-RU" b="1" dirty="0" err="1"/>
              <a:t>жүрген</a:t>
            </a:r>
            <a:r>
              <a:rPr lang="ru-RU" b="1" dirty="0"/>
              <a:t> </a:t>
            </a:r>
            <a:r>
              <a:rPr lang="ru-RU" b="1" dirty="0" err="1"/>
              <a:t>шетелдіктер</a:t>
            </a:r>
            <a:r>
              <a:rPr lang="ru-RU" b="1" dirty="0"/>
              <a:t> мен </a:t>
            </a:r>
            <a:r>
              <a:rPr lang="ru-RU" b="1" dirty="0" err="1"/>
              <a:t>азаматтығы</a:t>
            </a:r>
            <a:r>
              <a:rPr lang="ru-RU" b="1" dirty="0"/>
              <a:t> </a:t>
            </a:r>
            <a:r>
              <a:rPr lang="ru-RU" b="1" dirty="0" err="1"/>
              <a:t>жоқ</a:t>
            </a:r>
            <a:r>
              <a:rPr lang="ru-RU" b="1" dirty="0"/>
              <a:t> </a:t>
            </a:r>
            <a:r>
              <a:rPr lang="ru-RU" b="1" dirty="0" err="1"/>
              <a:t>адамдар</a:t>
            </a:r>
            <a:r>
              <a:rPr lang="ru-RU" b="1" dirty="0"/>
              <a:t>, ҚР-да пана </a:t>
            </a:r>
            <a:r>
              <a:rPr lang="ru-RU" b="1" dirty="0" err="1"/>
              <a:t>іздеген</a:t>
            </a:r>
            <a:r>
              <a:rPr lang="ru-RU" b="1" dirty="0"/>
              <a:t> </a:t>
            </a:r>
            <a:r>
              <a:rPr lang="ru-RU" b="1" dirty="0" err="1"/>
              <a:t>адамдар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42C2D39-82F5-4F61-8029-E1E2F3B5E766}"/>
              </a:ext>
            </a:extLst>
          </p:cNvPr>
          <p:cNvSpPr txBox="1"/>
          <p:nvPr/>
        </p:nvSpPr>
        <p:spPr>
          <a:xfrm>
            <a:off x="1373655" y="4626004"/>
            <a:ext cx="444170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ЕМС ШАРТЫ</a:t>
            </a:r>
          </a:p>
          <a:p>
            <a:r>
              <a:rPr lang="ru-RU" dirty="0" err="1"/>
              <a:t>қазақ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орыс</a:t>
            </a:r>
            <a:r>
              <a:rPr lang="ru-RU" dirty="0"/>
              <a:t> </a:t>
            </a:r>
            <a:r>
              <a:rPr lang="ru-RU" dirty="0" err="1"/>
              <a:t>тілінде</a:t>
            </a:r>
            <a:r>
              <a:rPr lang="ru-RU" dirty="0"/>
              <a:t> </a:t>
            </a:r>
            <a:r>
              <a:rPr lang="ru-RU" dirty="0" err="1"/>
              <a:t>жазылған</a:t>
            </a:r>
            <a:r>
              <a:rPr lang="ru-RU" dirty="0"/>
              <a:t> </a:t>
            </a:r>
            <a:r>
              <a:rPr lang="ru-RU" dirty="0" err="1"/>
              <a:t>өтініш</a:t>
            </a:r>
            <a:r>
              <a:rPr lang="ru-RU" dirty="0"/>
              <a:t> (</a:t>
            </a:r>
            <a:r>
              <a:rPr lang="ru-RU" dirty="0" err="1"/>
              <a:t>еркін</a:t>
            </a:r>
            <a:r>
              <a:rPr lang="ru-RU" dirty="0"/>
              <a:t> </a:t>
            </a:r>
            <a:r>
              <a:rPr lang="ru-RU" dirty="0" err="1"/>
              <a:t>түрде</a:t>
            </a:r>
            <a:r>
              <a:rPr lang="ru-RU" dirty="0"/>
              <a:t>)</a:t>
            </a:r>
          </a:p>
          <a:p>
            <a:r>
              <a:rPr lang="ru-RU" dirty="0"/>
              <a:t>Жеке </a:t>
            </a:r>
            <a:r>
              <a:rPr lang="ru-RU" dirty="0" err="1"/>
              <a:t>басын</a:t>
            </a:r>
            <a:r>
              <a:rPr lang="ru-RU" dirty="0"/>
              <a:t> </a:t>
            </a:r>
            <a:r>
              <a:rPr lang="ru-RU" dirty="0" err="1"/>
              <a:t>куәландыратын</a:t>
            </a:r>
            <a:r>
              <a:rPr lang="ru-RU" dirty="0"/>
              <a:t> </a:t>
            </a:r>
            <a:r>
              <a:rPr lang="ru-RU" dirty="0" err="1"/>
              <a:t>құжат</a:t>
            </a:r>
            <a:r>
              <a:rPr lang="ru-RU" dirty="0"/>
              <a:t> (</a:t>
            </a:r>
            <a:r>
              <a:rPr lang="ru-RU" dirty="0" err="1"/>
              <a:t>шетелдік</a:t>
            </a:r>
            <a:r>
              <a:rPr lang="ru-RU" dirty="0"/>
              <a:t> паспорт)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5D2C70-4D99-46CF-9775-306CE30B8961}"/>
              </a:ext>
            </a:extLst>
          </p:cNvPr>
          <p:cNvSpPr txBox="1"/>
          <p:nvPr/>
        </p:nvSpPr>
        <p:spPr>
          <a:xfrm>
            <a:off x="1057426" y="4325318"/>
            <a:ext cx="3956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/>
              <a:t>ТІРКЕЛУ ҮШІН НЕ КЕРЕК?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2FCA2A8D-5FF0-4D05-8D46-12FB1DB34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56" y="4716353"/>
            <a:ext cx="125255" cy="12525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31E71ED-A5DE-4E26-B4C9-E9AF8E4A5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56" y="4973189"/>
            <a:ext cx="125255" cy="12525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34415E9-3499-4C35-9142-2C18776291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654" y="5217710"/>
            <a:ext cx="125255" cy="12525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3960385-DEB1-4A04-86BE-67C5A14FEB6C}"/>
              </a:ext>
            </a:extLst>
          </p:cNvPr>
          <p:cNvSpPr txBox="1"/>
          <p:nvPr/>
        </p:nvSpPr>
        <p:spPr>
          <a:xfrm>
            <a:off x="6518836" y="1589851"/>
            <a:ext cx="5259833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 err="1"/>
              <a:t>Тіркеу</a:t>
            </a:r>
            <a:r>
              <a:rPr lang="ru-RU" sz="1600" dirty="0"/>
              <a:t> </a:t>
            </a:r>
            <a:r>
              <a:rPr lang="ru-RU" sz="1600" dirty="0" err="1"/>
              <a:t>туралы</a:t>
            </a:r>
            <a:r>
              <a:rPr lang="ru-RU" sz="1600" dirty="0"/>
              <a:t> </a:t>
            </a:r>
            <a:r>
              <a:rPr lang="ru-RU" sz="1600" dirty="0" err="1"/>
              <a:t>өтінішті</a:t>
            </a:r>
            <a:r>
              <a:rPr lang="ru-RU" sz="1600" dirty="0"/>
              <a:t> </a:t>
            </a:r>
            <a:r>
              <a:rPr lang="ru-RU" sz="1600" dirty="0" err="1"/>
              <a:t>емханада</a:t>
            </a:r>
            <a:r>
              <a:rPr lang="ru-RU" sz="1600" dirty="0"/>
              <a:t> </a:t>
            </a:r>
            <a:r>
              <a:rPr lang="ru-RU" sz="1600" dirty="0" err="1"/>
              <a:t>жеке</a:t>
            </a:r>
            <a:r>
              <a:rPr lang="ru-RU" sz="1600" dirty="0"/>
              <a:t> </a:t>
            </a:r>
            <a:r>
              <a:rPr lang="ru-RU" sz="1600" dirty="0" err="1"/>
              <a:t>өзі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ЕМС </a:t>
            </a:r>
            <a:r>
              <a:rPr lang="ru-RU" sz="1600" dirty="0" err="1"/>
              <a:t>шарты</a:t>
            </a:r>
            <a:r>
              <a:rPr lang="ru-RU" sz="1600" dirty="0"/>
              <a:t> </a:t>
            </a:r>
            <a:r>
              <a:rPr lang="ru-RU" sz="1600" dirty="0" err="1"/>
              <a:t>жасалған</a:t>
            </a:r>
            <a:r>
              <a:rPr lang="ru-RU" sz="1600" dirty="0"/>
              <a:t> </a:t>
            </a:r>
            <a:r>
              <a:rPr lang="ru-RU" sz="1600" dirty="0" err="1"/>
              <a:t>сақтандыру</a:t>
            </a:r>
            <a:r>
              <a:rPr lang="ru-RU" sz="1600" dirty="0"/>
              <a:t> </a:t>
            </a:r>
            <a:r>
              <a:rPr lang="ru-RU" sz="1600" dirty="0" err="1"/>
              <a:t>компаниясы</a:t>
            </a:r>
            <a:r>
              <a:rPr lang="ru-RU" sz="1600" dirty="0"/>
              <a:t> </a:t>
            </a:r>
            <a:r>
              <a:rPr lang="ru-RU" sz="1600" dirty="0" err="1"/>
              <a:t>арқылы</a:t>
            </a:r>
            <a:r>
              <a:rPr lang="ru-RU" sz="1600" dirty="0"/>
              <a:t> </a:t>
            </a:r>
            <a:r>
              <a:rPr lang="ru-RU" sz="1600" dirty="0" err="1"/>
              <a:t>береді</a:t>
            </a:r>
            <a:endParaRPr lang="ru-RU" sz="1600" dirty="0"/>
          </a:p>
          <a:p>
            <a:r>
              <a:rPr lang="ru-RU" sz="1600" dirty="0" err="1"/>
              <a:t>Емханаға</a:t>
            </a:r>
            <a:r>
              <a:rPr lang="ru-RU" sz="1600" dirty="0"/>
              <a:t> </a:t>
            </a:r>
            <a:r>
              <a:rPr lang="ru-RU" sz="1600" dirty="0" err="1"/>
              <a:t>тіркелуді</a:t>
            </a:r>
            <a:r>
              <a:rPr lang="ru-RU" sz="1600" dirty="0"/>
              <a:t> </a:t>
            </a:r>
            <a:r>
              <a:rPr lang="ru-RU" sz="1600" dirty="0" err="1"/>
              <a:t>растайтын</a:t>
            </a:r>
            <a:r>
              <a:rPr lang="ru-RU" sz="1600" dirty="0"/>
              <a:t> </a:t>
            </a:r>
            <a:r>
              <a:rPr lang="ru-RU" sz="1600" dirty="0" err="1"/>
              <a:t>құжат</a:t>
            </a:r>
            <a:r>
              <a:rPr lang="ru-RU" sz="1600" dirty="0"/>
              <a:t> - </a:t>
            </a:r>
            <a:r>
              <a:rPr lang="ru-RU" sz="1600" dirty="0" err="1"/>
              <a:t>бұл</a:t>
            </a:r>
            <a:r>
              <a:rPr lang="ru-RU" sz="1600" dirty="0"/>
              <a:t> </a:t>
            </a:r>
            <a:r>
              <a:rPr lang="ru-RU" sz="1600" dirty="0" err="1"/>
              <a:t>медициналық</a:t>
            </a:r>
            <a:r>
              <a:rPr lang="ru-RU" sz="1600" dirty="0"/>
              <a:t> </a:t>
            </a:r>
            <a:r>
              <a:rPr lang="ru-RU" sz="1600" dirty="0" err="1"/>
              <a:t>тіркеуші</a:t>
            </a:r>
            <a:r>
              <a:rPr lang="ru-RU" sz="1600" dirty="0"/>
              <a:t> </a:t>
            </a:r>
            <a:r>
              <a:rPr lang="ru-RU" sz="1600" dirty="0" err="1"/>
              <a:t>берген</a:t>
            </a:r>
            <a:r>
              <a:rPr lang="ru-RU" sz="1600" dirty="0"/>
              <a:t>  </a:t>
            </a:r>
            <a:r>
              <a:rPr lang="ru-RU" sz="1600" b="1" dirty="0"/>
              <a:t>ТАЛОН (064/у </a:t>
            </a:r>
            <a:r>
              <a:rPr lang="ru-RU" sz="1600" b="1" dirty="0" err="1"/>
              <a:t>формасы</a:t>
            </a:r>
            <a:r>
              <a:rPr lang="ru-RU" sz="1600" b="1" dirty="0"/>
              <a:t>)</a:t>
            </a:r>
            <a:r>
              <a:rPr lang="ru-RU" sz="1600" dirty="0"/>
              <a:t>:</a:t>
            </a:r>
            <a:endParaRPr lang="ru-RU" sz="1600" b="1" dirty="0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E8D9C56-CD09-4002-A1B0-8D66547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10" y="5716464"/>
            <a:ext cx="560595" cy="56059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CF08866-D964-48D0-BF8B-383393961CED}"/>
              </a:ext>
            </a:extLst>
          </p:cNvPr>
          <p:cNvSpPr txBox="1"/>
          <p:nvPr/>
        </p:nvSpPr>
        <p:spPr>
          <a:xfrm>
            <a:off x="7406766" y="4199581"/>
            <a:ext cx="428014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dirty="0" err="1"/>
              <a:t>Отбасы</a:t>
            </a:r>
            <a:r>
              <a:rPr lang="ru-RU" sz="1400" dirty="0"/>
              <a:t> </a:t>
            </a:r>
            <a:r>
              <a:rPr lang="ru-RU" sz="1400" dirty="0" err="1"/>
              <a:t>мүшелерін</a:t>
            </a:r>
            <a:r>
              <a:rPr lang="ru-RU" sz="1400" dirty="0"/>
              <a:t> </a:t>
            </a:r>
            <a:r>
              <a:rPr lang="ru-RU" sz="1400" dirty="0" err="1"/>
              <a:t>тіркеу</a:t>
            </a:r>
            <a:r>
              <a:rPr lang="ru-RU" sz="1400" dirty="0"/>
              <a:t> </a:t>
            </a:r>
            <a:r>
              <a:rPr lang="ru-RU" sz="1400" dirty="0" err="1"/>
              <a:t>олардың</a:t>
            </a:r>
            <a:r>
              <a:rPr lang="ru-RU" sz="1400" dirty="0"/>
              <a:t> </a:t>
            </a:r>
            <a:r>
              <a:rPr lang="ru-RU" sz="1400" dirty="0" err="1"/>
              <a:t>бірінің</a:t>
            </a:r>
            <a:r>
              <a:rPr lang="ru-RU" sz="1400" dirty="0"/>
              <a:t> </a:t>
            </a:r>
            <a:r>
              <a:rPr lang="ru-RU" sz="1400" b="1" dirty="0" err="1"/>
              <a:t>жазбаша</a:t>
            </a:r>
            <a:r>
              <a:rPr lang="ru-RU" sz="1400" b="1" dirty="0"/>
              <a:t> </a:t>
            </a:r>
            <a:r>
              <a:rPr lang="ru-RU" sz="1400" b="1" dirty="0" err="1"/>
              <a:t>келісімі</a:t>
            </a:r>
            <a:r>
              <a:rPr lang="ru-RU" sz="1400" b="1" dirty="0"/>
              <a:t> </a:t>
            </a:r>
            <a:r>
              <a:rPr lang="ru-RU" sz="1400" b="1" dirty="0" err="1"/>
              <a:t>болған</a:t>
            </a:r>
            <a:r>
              <a:rPr lang="ru-RU" sz="1400" b="1" dirty="0"/>
              <a:t> </a:t>
            </a:r>
            <a:r>
              <a:rPr lang="ru-RU" sz="1400" b="1" dirty="0" err="1"/>
              <a:t>жағдайда</a:t>
            </a:r>
            <a:r>
              <a:rPr lang="ru-RU" sz="1400" dirty="0"/>
              <a:t>, ЕМС </a:t>
            </a:r>
            <a:r>
              <a:rPr lang="ru-RU" sz="1400" dirty="0" err="1"/>
              <a:t>келісім</a:t>
            </a:r>
            <a:r>
              <a:rPr lang="ru-RU" sz="1400" dirty="0"/>
              <a:t> -</a:t>
            </a:r>
            <a:r>
              <a:rPr lang="ru-RU" sz="1400" dirty="0" err="1"/>
              <a:t>шарты</a:t>
            </a:r>
            <a:r>
              <a:rPr lang="ru-RU" sz="1400" dirty="0"/>
              <a:t> мен </a:t>
            </a:r>
            <a:r>
              <a:rPr lang="ru-RU" sz="1400" dirty="0" err="1"/>
              <a:t>әрбір</a:t>
            </a:r>
            <a:r>
              <a:rPr lang="ru-RU" sz="1400" dirty="0"/>
              <a:t> </a:t>
            </a:r>
            <a:r>
              <a:rPr lang="ru-RU" sz="1400" dirty="0" err="1"/>
              <a:t>отбасы</a:t>
            </a:r>
            <a:r>
              <a:rPr lang="ru-RU" sz="1400" dirty="0"/>
              <a:t> </a:t>
            </a:r>
            <a:r>
              <a:rPr lang="ru-RU" sz="1400" dirty="0" err="1"/>
              <a:t>мүшесінің</a:t>
            </a:r>
            <a:r>
              <a:rPr lang="ru-RU" sz="1400" dirty="0"/>
              <a:t> </a:t>
            </a:r>
            <a:r>
              <a:rPr lang="ru-RU" sz="1400" dirty="0" err="1"/>
              <a:t>жеке</a:t>
            </a:r>
            <a:r>
              <a:rPr lang="ru-RU" sz="1400" dirty="0"/>
              <a:t> </a:t>
            </a:r>
            <a:r>
              <a:rPr lang="ru-RU" sz="1400" dirty="0" err="1"/>
              <a:t>басын</a:t>
            </a:r>
            <a:r>
              <a:rPr lang="ru-RU" sz="1400" dirty="0"/>
              <a:t> </a:t>
            </a:r>
            <a:r>
              <a:rPr lang="ru-RU" sz="1400" dirty="0" err="1"/>
              <a:t>куәландыратын</a:t>
            </a:r>
            <a:r>
              <a:rPr lang="ru-RU" sz="1400" dirty="0"/>
              <a:t> </a:t>
            </a:r>
            <a:r>
              <a:rPr lang="ru-RU" sz="1400" dirty="0" err="1"/>
              <a:t>құжат</a:t>
            </a:r>
            <a:r>
              <a:rPr lang="ru-RU" sz="1400" dirty="0"/>
              <a:t> </a:t>
            </a:r>
            <a:r>
              <a:rPr lang="ru-RU" sz="1400" dirty="0" err="1"/>
              <a:t>ұсынылған</a:t>
            </a:r>
            <a:r>
              <a:rPr lang="ru-RU" sz="1400" dirty="0"/>
              <a:t> </a:t>
            </a:r>
            <a:r>
              <a:rPr lang="ru-RU" sz="1400" dirty="0" err="1"/>
              <a:t>кезде</a:t>
            </a:r>
            <a:r>
              <a:rPr lang="ru-RU" sz="1400" dirty="0"/>
              <a:t> </a:t>
            </a:r>
            <a:r>
              <a:rPr lang="ru-RU" sz="1400" dirty="0" err="1"/>
              <a:t>қазақ</a:t>
            </a:r>
            <a:r>
              <a:rPr lang="ru-RU" sz="1400" dirty="0"/>
              <a:t> </a:t>
            </a:r>
            <a:r>
              <a:rPr lang="ru-RU" sz="1400" dirty="0" err="1"/>
              <a:t>немесе</a:t>
            </a:r>
            <a:r>
              <a:rPr lang="ru-RU" sz="1400" dirty="0"/>
              <a:t> </a:t>
            </a:r>
            <a:r>
              <a:rPr lang="ru-RU" sz="1400" dirty="0" err="1"/>
              <a:t>орыс</a:t>
            </a:r>
            <a:r>
              <a:rPr lang="ru-RU" sz="1400" dirty="0"/>
              <a:t> </a:t>
            </a:r>
            <a:r>
              <a:rPr lang="ru-RU" sz="1400" dirty="0" err="1"/>
              <a:t>тілдерінде</a:t>
            </a:r>
            <a:r>
              <a:rPr lang="ru-RU" sz="1400" dirty="0"/>
              <a:t> </a:t>
            </a:r>
            <a:r>
              <a:rPr lang="ru-RU" sz="1400" dirty="0" err="1"/>
              <a:t>еркін</a:t>
            </a:r>
            <a:r>
              <a:rPr lang="ru-RU" sz="1400" dirty="0"/>
              <a:t> </a:t>
            </a:r>
            <a:r>
              <a:rPr lang="ru-RU" sz="1400" dirty="0" err="1"/>
              <a:t>түрдегі</a:t>
            </a:r>
            <a:r>
              <a:rPr lang="ru-RU" sz="1400" dirty="0"/>
              <a:t> </a:t>
            </a:r>
            <a:r>
              <a:rPr lang="ru-RU" sz="1400" dirty="0" err="1"/>
              <a:t>өтініш</a:t>
            </a:r>
            <a:r>
              <a:rPr lang="ru-RU" sz="1400" dirty="0"/>
              <a:t> </a:t>
            </a:r>
            <a:r>
              <a:rPr lang="ru-RU" sz="1400" dirty="0" err="1"/>
              <a:t>негізінде</a:t>
            </a:r>
            <a:r>
              <a:rPr lang="ru-RU" sz="1400" dirty="0"/>
              <a:t> </a:t>
            </a:r>
            <a:r>
              <a:rPr lang="ru-RU" sz="1400" dirty="0" err="1"/>
              <a:t>жүзеге</a:t>
            </a:r>
            <a:r>
              <a:rPr lang="ru-RU" sz="1400" dirty="0"/>
              <a:t> </a:t>
            </a:r>
            <a:r>
              <a:rPr lang="ru-RU" sz="1400" dirty="0" err="1"/>
              <a:t>асырылады</a:t>
            </a:r>
            <a:r>
              <a:rPr lang="ru-RU" sz="1400" dirty="0"/>
              <a:t>. </a:t>
            </a:r>
          </a:p>
        </p:txBody>
      </p: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21AA25A-001B-43D2-8170-674605D84A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96" y="4483792"/>
            <a:ext cx="447688" cy="44768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D3DC80C-BF17-41CE-9C17-C2565310E4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993" y="4455321"/>
            <a:ext cx="447688" cy="44768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581972A-80CD-46D3-904A-489C77CB7863}"/>
              </a:ext>
            </a:extLst>
          </p:cNvPr>
          <p:cNvSpPr txBox="1"/>
          <p:nvPr/>
        </p:nvSpPr>
        <p:spPr>
          <a:xfrm>
            <a:off x="1337834" y="5757610"/>
            <a:ext cx="45133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0"/>
              </a:spcBef>
            </a:pP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аумағында</a:t>
            </a:r>
            <a:r>
              <a:rPr lang="ru-RU" b="1" dirty="0"/>
              <a:t> </a:t>
            </a:r>
            <a:r>
              <a:rPr lang="ru-RU" b="1" dirty="0" err="1"/>
              <a:t>тұрақты</a:t>
            </a:r>
            <a:r>
              <a:rPr lang="ru-RU" b="1" dirty="0"/>
              <a:t> </a:t>
            </a:r>
            <a:r>
              <a:rPr lang="ru-RU" b="1" dirty="0" err="1"/>
              <a:t>тұратын</a:t>
            </a:r>
            <a:r>
              <a:rPr lang="ru-RU" b="1" dirty="0"/>
              <a:t> </a:t>
            </a:r>
            <a:r>
              <a:rPr lang="ru-RU" b="1" dirty="0" err="1"/>
              <a:t>шетелдіктер</a:t>
            </a:r>
            <a:r>
              <a:rPr lang="ru-RU" b="1" dirty="0"/>
              <a:t> </a:t>
            </a:r>
            <a:r>
              <a:rPr lang="ru-RU" b="1" dirty="0" err="1"/>
              <a:t>денсаулық</a:t>
            </a:r>
            <a:r>
              <a:rPr lang="ru-RU" b="1" dirty="0"/>
              <a:t> </a:t>
            </a:r>
            <a:r>
              <a:rPr lang="ru-RU" b="1" dirty="0" err="1"/>
              <a:t>сақтау</a:t>
            </a:r>
            <a:r>
              <a:rPr lang="ru-RU" b="1" dirty="0"/>
              <a:t> </a:t>
            </a:r>
            <a:r>
              <a:rPr lang="ru-RU" b="1" dirty="0" err="1"/>
              <a:t>жүйесіндегі</a:t>
            </a:r>
            <a:r>
              <a:rPr lang="ru-RU" b="1" dirty="0"/>
              <a:t> </a:t>
            </a:r>
            <a:r>
              <a:rPr lang="ru-RU" b="1" dirty="0" err="1"/>
              <a:t>құқықтарды</a:t>
            </a:r>
            <a:r>
              <a:rPr lang="ru-RU" b="1" dirty="0"/>
              <a:t> </a:t>
            </a:r>
            <a:r>
              <a:rPr lang="ru-RU" b="1" dirty="0" err="1"/>
              <a:t>пайдаланады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Қазақстан</a:t>
            </a:r>
            <a:r>
              <a:rPr lang="ru-RU" b="1" dirty="0"/>
              <a:t> </a:t>
            </a:r>
            <a:r>
              <a:rPr lang="ru-RU" b="1" dirty="0" err="1"/>
              <a:t>Республикасының</a:t>
            </a:r>
            <a:r>
              <a:rPr lang="ru-RU" b="1" dirty="0"/>
              <a:t> </a:t>
            </a:r>
            <a:r>
              <a:rPr lang="ru-RU" b="1" dirty="0" err="1"/>
              <a:t>азаматтарымен</a:t>
            </a:r>
            <a:r>
              <a:rPr lang="ru-RU" b="1" dirty="0"/>
              <a:t> </a:t>
            </a:r>
            <a:r>
              <a:rPr lang="ru-RU" b="1" dirty="0" err="1"/>
              <a:t>қатар</a:t>
            </a:r>
            <a:r>
              <a:rPr lang="ru-RU" b="1" dirty="0"/>
              <a:t> </a:t>
            </a:r>
            <a:r>
              <a:rPr lang="ru-RU" b="1" dirty="0" err="1"/>
              <a:t>жауапкершілік</a:t>
            </a:r>
            <a:r>
              <a:rPr lang="ru-RU" b="1" dirty="0"/>
              <a:t> </a:t>
            </a:r>
            <a:r>
              <a:rPr lang="ru-RU" b="1" dirty="0" err="1"/>
              <a:t>алады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5E449F0-71A8-4D94-AE5B-FD47CBEC3037}"/>
              </a:ext>
            </a:extLst>
          </p:cNvPr>
          <p:cNvSpPr txBox="1"/>
          <p:nvPr/>
        </p:nvSpPr>
        <p:spPr>
          <a:xfrm>
            <a:off x="7259126" y="3382367"/>
            <a:ext cx="4610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ts val="600"/>
              </a:spcBef>
              <a:defRPr sz="1200" b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400" b="1" dirty="0" err="1"/>
              <a:t>Емханаға</a:t>
            </a:r>
            <a:r>
              <a:rPr lang="ru-RU" sz="1400" b="1" dirty="0"/>
              <a:t> </a:t>
            </a:r>
            <a:r>
              <a:rPr lang="ru-RU" sz="1400" b="1" dirty="0" err="1"/>
              <a:t>тіркелу</a:t>
            </a:r>
            <a:r>
              <a:rPr lang="ru-RU" sz="1400" b="1" dirty="0"/>
              <a:t> </a:t>
            </a:r>
            <a:r>
              <a:rPr lang="ru-RU" sz="1400" b="1" dirty="0" err="1"/>
              <a:t>ерікті</a:t>
            </a:r>
            <a:r>
              <a:rPr lang="ru-RU" sz="1400" b="1" dirty="0"/>
              <a:t> </a:t>
            </a:r>
            <a:r>
              <a:rPr lang="ru-RU" sz="1400" b="1" dirty="0" err="1"/>
              <a:t>медициналық</a:t>
            </a:r>
            <a:r>
              <a:rPr lang="ru-RU" sz="1400" b="1" dirty="0"/>
              <a:t> </a:t>
            </a:r>
            <a:r>
              <a:rPr lang="ru-RU" sz="1400" b="1" dirty="0" err="1"/>
              <a:t>сақтандыру</a:t>
            </a:r>
            <a:r>
              <a:rPr lang="ru-RU" sz="1400" b="1" dirty="0"/>
              <a:t> </a:t>
            </a:r>
            <a:r>
              <a:rPr lang="ru-RU" sz="1400" b="1" dirty="0" err="1"/>
              <a:t>шартының</a:t>
            </a:r>
            <a:r>
              <a:rPr lang="ru-RU" sz="1400" b="1" dirty="0"/>
              <a:t> </a:t>
            </a:r>
            <a:r>
              <a:rPr lang="ru-RU" sz="1400" b="1" dirty="0" err="1"/>
              <a:t>қолданылу</a:t>
            </a:r>
            <a:r>
              <a:rPr lang="ru-RU" sz="1400" b="1" dirty="0"/>
              <a:t> </a:t>
            </a:r>
            <a:r>
              <a:rPr lang="ru-RU" sz="1400" b="1" dirty="0" err="1"/>
              <a:t>мерзімінде</a:t>
            </a:r>
            <a:r>
              <a:rPr lang="ru-RU" sz="1400" b="1" dirty="0"/>
              <a:t> </a:t>
            </a:r>
            <a:r>
              <a:rPr lang="ru-RU" sz="1400" b="1" dirty="0" err="1"/>
              <a:t>жүзеге</a:t>
            </a:r>
            <a:r>
              <a:rPr lang="ru-RU" sz="1400" b="1" dirty="0"/>
              <a:t> </a:t>
            </a:r>
            <a:r>
              <a:rPr lang="ru-RU" sz="1400" b="1" dirty="0" err="1"/>
              <a:t>асырылады</a:t>
            </a:r>
            <a:endParaRPr lang="ru-RU" sz="1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359547-101B-4E38-9DC2-1D2DCE656F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46" y="3392768"/>
            <a:ext cx="766064" cy="7660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0264900-DA0E-4371-82A7-C5C0EAE20E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82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201893E-B576-433A-BC1F-14CDF4462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8A3AB61-F1E6-44FA-A114-F3AFC9653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DFF669F-372F-4328-92B0-D3B6E4FF6C3E}"/>
              </a:ext>
            </a:extLst>
          </p:cNvPr>
          <p:cNvSpPr/>
          <p:nvPr/>
        </p:nvSpPr>
        <p:spPr>
          <a:xfrm>
            <a:off x="891142" y="6200110"/>
            <a:ext cx="6781906" cy="56154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C5485C8-7D5E-4B0E-BDB2-9F58137307EE}"/>
              </a:ext>
            </a:extLst>
          </p:cNvPr>
          <p:cNvSpPr/>
          <p:nvPr/>
        </p:nvSpPr>
        <p:spPr>
          <a:xfrm>
            <a:off x="1183085" y="2571854"/>
            <a:ext cx="5661335" cy="703517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0B50ACC-AD80-4188-A9E0-24F4AFFB0EDA}"/>
              </a:ext>
            </a:extLst>
          </p:cNvPr>
          <p:cNvSpPr/>
          <p:nvPr/>
        </p:nvSpPr>
        <p:spPr>
          <a:xfrm>
            <a:off x="891142" y="3413662"/>
            <a:ext cx="3281042" cy="115661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5CEA808-9C0A-4E47-898C-1C4B04A0078C}"/>
              </a:ext>
            </a:extLst>
          </p:cNvPr>
          <p:cNvSpPr/>
          <p:nvPr/>
        </p:nvSpPr>
        <p:spPr>
          <a:xfrm>
            <a:off x="891142" y="4684206"/>
            <a:ext cx="3281042" cy="140269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C3C5FCC1-3F24-41AF-8ACD-2424CBC99FA2}"/>
              </a:ext>
            </a:extLst>
          </p:cNvPr>
          <p:cNvSpPr/>
          <p:nvPr/>
        </p:nvSpPr>
        <p:spPr>
          <a:xfrm>
            <a:off x="4392006" y="3413662"/>
            <a:ext cx="3281042" cy="115661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B52DC00-15CF-418D-879F-1F82522242E6}"/>
              </a:ext>
            </a:extLst>
          </p:cNvPr>
          <p:cNvSpPr/>
          <p:nvPr/>
        </p:nvSpPr>
        <p:spPr>
          <a:xfrm>
            <a:off x="4401220" y="4705312"/>
            <a:ext cx="3281042" cy="1402693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C175C37-9ED9-4D4F-8DE0-67049A1EF59E}"/>
              </a:ext>
            </a:extLst>
          </p:cNvPr>
          <p:cNvSpPr/>
          <p:nvPr/>
        </p:nvSpPr>
        <p:spPr>
          <a:xfrm>
            <a:off x="8090263" y="1113928"/>
            <a:ext cx="3796937" cy="5594298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061839-1053-472A-9669-212A7C81D723}"/>
              </a:ext>
            </a:extLst>
          </p:cNvPr>
          <p:cNvSpPr/>
          <p:nvPr/>
        </p:nvSpPr>
        <p:spPr>
          <a:xfrm>
            <a:off x="884651" y="1890993"/>
            <a:ext cx="6788397" cy="625479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478285" y="1855461"/>
            <a:ext cx="58194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МӘМС ҮШІН ҚАТЕ АУДАРЫЛҒАН ЖАРНАЛАРДЫ ҚАЙТАРУҒА БОЛА МА?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99A9AD-6082-4265-9A15-E6D25BAE65ED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7242DC-75CB-4048-BBC1-68E4C5AD2E68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F3925E-4215-4929-BD75-264B95E761CC}"/>
              </a:ext>
            </a:extLst>
          </p:cNvPr>
          <p:cNvSpPr txBox="1"/>
          <p:nvPr/>
        </p:nvSpPr>
        <p:spPr>
          <a:xfrm>
            <a:off x="1308581" y="149420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МӘМС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ЖҮЙЕСІНДЕГІ САҚТАНДЫРЫЛУ МӘРТЕБЕСІ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7CF770-4BEC-4513-A36F-E02BAE2F3C74}"/>
              </a:ext>
            </a:extLst>
          </p:cNvPr>
          <p:cNvSpPr txBox="1"/>
          <p:nvPr/>
        </p:nvSpPr>
        <p:spPr>
          <a:xfrm>
            <a:off x="914295" y="3810768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4800" u="none" dirty="0">
                <a:solidFill>
                  <a:srgbClr val="705500"/>
                </a:solidFill>
              </a:rPr>
              <a:t>1</a:t>
            </a:r>
            <a:endParaRPr lang="ru-RU" sz="4800" u="none" dirty="0">
              <a:solidFill>
                <a:srgbClr val="7055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47EAC1-F054-40A9-BA31-513098AD7547}"/>
              </a:ext>
            </a:extLst>
          </p:cNvPr>
          <p:cNvSpPr txBox="1"/>
          <p:nvPr/>
        </p:nvSpPr>
        <p:spPr>
          <a:xfrm>
            <a:off x="1374638" y="4609571"/>
            <a:ext cx="2768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500" u="none" dirty="0" err="1">
                <a:solidFill>
                  <a:srgbClr val="705500"/>
                </a:solidFill>
              </a:rPr>
              <a:t>артық</a:t>
            </a:r>
            <a:r>
              <a:rPr lang="ru-RU" sz="1500" u="none" dirty="0">
                <a:solidFill>
                  <a:srgbClr val="705500"/>
                </a:solidFill>
              </a:rPr>
              <a:t> (</a:t>
            </a:r>
            <a:r>
              <a:rPr lang="ru-RU" sz="1500" u="none" dirty="0" err="1">
                <a:solidFill>
                  <a:srgbClr val="705500"/>
                </a:solidFill>
              </a:rPr>
              <a:t>қате</a:t>
            </a:r>
            <a:r>
              <a:rPr lang="ru-RU" sz="1500" u="none" dirty="0">
                <a:solidFill>
                  <a:srgbClr val="705500"/>
                </a:solidFill>
              </a:rPr>
              <a:t>) </a:t>
            </a:r>
            <a:r>
              <a:rPr lang="ru-RU" sz="1500" u="none" dirty="0" err="1">
                <a:solidFill>
                  <a:srgbClr val="705500"/>
                </a:solidFill>
              </a:rPr>
              <a:t>есептелген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  <a:r>
              <a:rPr lang="ru-RU" sz="1500" u="none" dirty="0" err="1">
                <a:solidFill>
                  <a:srgbClr val="705500"/>
                </a:solidFill>
              </a:rPr>
              <a:t>аударымдары</a:t>
            </a:r>
            <a:r>
              <a:rPr lang="ru-RU" sz="1500" u="none" dirty="0">
                <a:solidFill>
                  <a:srgbClr val="705500"/>
                </a:solidFill>
              </a:rPr>
              <a:t> мен </a:t>
            </a:r>
            <a:r>
              <a:rPr lang="ru-RU" sz="1500" u="none" dirty="0" err="1">
                <a:solidFill>
                  <a:srgbClr val="705500"/>
                </a:solidFill>
              </a:rPr>
              <a:t>жарналарын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  <a:r>
              <a:rPr lang="ru-RU" sz="1500" u="none" dirty="0" err="1">
                <a:solidFill>
                  <a:srgbClr val="705500"/>
                </a:solidFill>
              </a:rPr>
              <a:t>қайтару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  <a:r>
              <a:rPr lang="ru-RU" sz="1500" u="none" dirty="0" err="1">
                <a:solidFill>
                  <a:srgbClr val="705500"/>
                </a:solidFill>
              </a:rPr>
              <a:t>үшін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  <a:r>
              <a:rPr lang="ru-RU" sz="1500" u="none" dirty="0" err="1">
                <a:solidFill>
                  <a:srgbClr val="705500"/>
                </a:solidFill>
              </a:rPr>
              <a:t>өтініш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  <a:r>
              <a:rPr lang="ru-RU" sz="1500" u="none" dirty="0" err="1">
                <a:solidFill>
                  <a:srgbClr val="705500"/>
                </a:solidFill>
              </a:rPr>
              <a:t>жазып</a:t>
            </a:r>
            <a:r>
              <a:rPr lang="ru-RU" sz="1500" u="none" dirty="0">
                <a:solidFill>
                  <a:srgbClr val="705500"/>
                </a:solidFill>
              </a:rPr>
              <a:t>, </a:t>
            </a:r>
            <a:r>
              <a:rPr lang="ru-RU" sz="1500" u="none" dirty="0" err="1">
                <a:solidFill>
                  <a:srgbClr val="705500"/>
                </a:solidFill>
              </a:rPr>
              <a:t>оған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  <a:r>
              <a:rPr lang="ru-RU" sz="1500" u="none" dirty="0" err="1">
                <a:solidFill>
                  <a:srgbClr val="705500"/>
                </a:solidFill>
              </a:rPr>
              <a:t>төлемді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</a:p>
          <a:p>
            <a:r>
              <a:rPr lang="ru-RU" sz="1500" u="none" dirty="0" err="1">
                <a:solidFill>
                  <a:srgbClr val="705500"/>
                </a:solidFill>
              </a:rPr>
              <a:t>растайтын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  <a:r>
              <a:rPr lang="ru-RU" sz="1500" u="none" dirty="0" err="1">
                <a:solidFill>
                  <a:srgbClr val="705500"/>
                </a:solidFill>
              </a:rPr>
              <a:t>құжаттарды</a:t>
            </a:r>
            <a:r>
              <a:rPr lang="ru-RU" sz="1500" u="none" dirty="0">
                <a:solidFill>
                  <a:srgbClr val="705500"/>
                </a:solidFill>
              </a:rPr>
              <a:t> </a:t>
            </a:r>
            <a:r>
              <a:rPr lang="ru-RU" sz="1500" u="none" dirty="0" err="1">
                <a:solidFill>
                  <a:srgbClr val="705500"/>
                </a:solidFill>
              </a:rPr>
              <a:t>тіркеңіз</a:t>
            </a:r>
            <a:endParaRPr lang="ru-RU" sz="1500" u="none" dirty="0">
              <a:solidFill>
                <a:srgbClr val="7055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305AF2-FEAC-4A86-9AB6-AB2969F99C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9" y="1929564"/>
            <a:ext cx="498123" cy="4981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C9DEEAB-3892-4B83-BF8D-3175922D3690}"/>
              </a:ext>
            </a:extLst>
          </p:cNvPr>
          <p:cNvSpPr txBox="1"/>
          <p:nvPr/>
        </p:nvSpPr>
        <p:spPr>
          <a:xfrm>
            <a:off x="1426338" y="3418422"/>
            <a:ext cx="2816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>
                <a:solidFill>
                  <a:srgbClr val="705500"/>
                </a:solidFill>
              </a:rPr>
              <a:t>«</a:t>
            </a:r>
            <a:r>
              <a:rPr lang="ru-RU" sz="1600" u="none" dirty="0" err="1">
                <a:solidFill>
                  <a:srgbClr val="705500"/>
                </a:solidFill>
              </a:rPr>
              <a:t>Азаматтарға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арналған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үкімет</a:t>
            </a:r>
            <a:r>
              <a:rPr lang="ru-RU" sz="1600" u="none" dirty="0">
                <a:solidFill>
                  <a:srgbClr val="705500"/>
                </a:solidFill>
              </a:rPr>
              <a:t>» </a:t>
            </a:r>
            <a:r>
              <a:rPr lang="ru-RU" sz="1600" u="none" dirty="0" err="1">
                <a:solidFill>
                  <a:srgbClr val="705500"/>
                </a:solidFill>
              </a:rPr>
              <a:t>мемлекеттік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корпорациясына</a:t>
            </a:r>
            <a:r>
              <a:rPr lang="ru-RU" sz="1600" u="none" dirty="0">
                <a:solidFill>
                  <a:srgbClr val="705500"/>
                </a:solidFill>
              </a:rPr>
              <a:t>  </a:t>
            </a:r>
          </a:p>
          <a:p>
            <a:r>
              <a:rPr lang="ru-RU" sz="1600" u="none" dirty="0" err="1">
                <a:solidFill>
                  <a:srgbClr val="705500"/>
                </a:solidFill>
              </a:rPr>
              <a:t>хабарласыңыз</a:t>
            </a:r>
            <a:endParaRPr lang="ru-RU" sz="1600" u="none" dirty="0">
              <a:solidFill>
                <a:srgbClr val="7055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CF25F3-F08B-4178-8F1E-EE1BF37BB617}"/>
              </a:ext>
            </a:extLst>
          </p:cNvPr>
          <p:cNvSpPr txBox="1"/>
          <p:nvPr/>
        </p:nvSpPr>
        <p:spPr>
          <a:xfrm>
            <a:off x="925304" y="5162311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B67B3-D6B8-4D9C-A966-55ACFCE8E33B}"/>
              </a:ext>
            </a:extLst>
          </p:cNvPr>
          <p:cNvSpPr txBox="1"/>
          <p:nvPr/>
        </p:nvSpPr>
        <p:spPr>
          <a:xfrm>
            <a:off x="4904525" y="3429078"/>
            <a:ext cx="2880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 err="1">
                <a:solidFill>
                  <a:srgbClr val="705500"/>
                </a:solidFill>
              </a:rPr>
              <a:t>Мемлекеттік</a:t>
            </a:r>
            <a:r>
              <a:rPr lang="ru-RU" sz="1600" u="none" dirty="0">
                <a:solidFill>
                  <a:srgbClr val="705500"/>
                </a:solidFill>
              </a:rPr>
              <a:t> корпорация 15 </a:t>
            </a:r>
            <a:r>
              <a:rPr lang="ru-RU" sz="1600" u="none" dirty="0" err="1">
                <a:solidFill>
                  <a:srgbClr val="705500"/>
                </a:solidFill>
              </a:rPr>
              <a:t>жұмыс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күні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ішінде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қаражатты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қайтарады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немесе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қайтарудан</a:t>
            </a:r>
            <a:r>
              <a:rPr lang="ru-RU" sz="1600" u="none" dirty="0">
                <a:solidFill>
                  <a:srgbClr val="705500"/>
                </a:solidFill>
              </a:rPr>
              <a:t> бас </a:t>
            </a:r>
            <a:r>
              <a:rPr lang="ru-RU" sz="1600" u="none" dirty="0" err="1">
                <a:solidFill>
                  <a:srgbClr val="705500"/>
                </a:solidFill>
              </a:rPr>
              <a:t>тартады</a:t>
            </a:r>
            <a:endParaRPr lang="ru-RU" sz="1600" u="none" dirty="0">
              <a:solidFill>
                <a:srgbClr val="7055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3F1ABB-C4BA-4920-BAF7-F0310EAB84FC}"/>
              </a:ext>
            </a:extLst>
          </p:cNvPr>
          <p:cNvSpPr txBox="1"/>
          <p:nvPr/>
        </p:nvSpPr>
        <p:spPr>
          <a:xfrm>
            <a:off x="4418038" y="3800609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75EED-0818-4CBC-AFD2-6E83B79206D6}"/>
              </a:ext>
            </a:extLst>
          </p:cNvPr>
          <p:cNvSpPr txBox="1"/>
          <p:nvPr/>
        </p:nvSpPr>
        <p:spPr>
          <a:xfrm>
            <a:off x="8231338" y="1559298"/>
            <a:ext cx="3648948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төлеушінің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өтінішінде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төлеушінің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деректемелері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(БСН, ЖСН),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төлем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деректемелері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төлем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тапсырмасының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нөмірі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және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немесе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күні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және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немесе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сомасы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дұрыс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көрсетілмеген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медициналық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қызметтерді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тұтынушы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деректерінің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деректемелерінің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өзгергенін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төлемнің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қорға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жіберілгенін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растайтын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құжаттар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қоса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берілмеген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не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растайтын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құжаттардың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оқылмайтын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көшірмелері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қоса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берілген</a:t>
            </a:r>
            <a:endParaRPr lang="ru-RU" sz="1100" b="0" u="none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төлеушінің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өтініші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№478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Қағидаларының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1-қосымшасына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сәйкес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келмейді</a:t>
            </a:r>
            <a:endParaRPr lang="ru-RU" sz="1100" b="0" u="none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төлеушінің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өтінішінде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қайтарудың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себебі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дұрыс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көрсетілмеген</a:t>
            </a:r>
            <a:endParaRPr lang="ru-RU" sz="1100" b="0" u="none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400" u="none" dirty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растайтын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құжаттардың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толық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ұсынылмауы</a:t>
            </a:r>
            <a:endParaRPr lang="ru-RU" sz="1100" b="0" u="none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аударымды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/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жарнаны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/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айыппұлды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қайтаруға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негіз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жоқ</a:t>
            </a:r>
            <a:endParaRPr lang="ru-RU" sz="1100" b="0" u="none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6)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Мемлекеттік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кірістер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комитетінің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интернет -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ресурсынан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алынған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мәліметке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сәйкес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жұмыс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істеуші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ретінде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тіркелген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жеке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кәсіпкер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жарна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төлеуден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босатылмайды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600"/>
              </a:spcBef>
            </a:pPr>
            <a:r>
              <a:rPr lang="ru-RU" sz="1600" u="none" dirty="0">
                <a:solidFill>
                  <a:schemeClr val="accent6">
                    <a:lumMod val="50000"/>
                  </a:schemeClr>
                </a:solidFill>
              </a:rPr>
              <a:t>7)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Қазақстан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Республикасы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ратификациялаған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халықаралық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шарттың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талаптарына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сәйкес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Қазақстан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Республикасының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аумағында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уақытша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болатын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шетелдіктер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мен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олардың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отбасы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мүшелерінің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пайдасына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қорға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1100" b="0" u="none" dirty="0" err="1">
                <a:solidFill>
                  <a:schemeClr val="accent6">
                    <a:lumMod val="50000"/>
                  </a:schemeClr>
                </a:solidFill>
              </a:rPr>
              <a:t>аударылған</a:t>
            </a:r>
            <a:r>
              <a:rPr lang="ru-RU" sz="1100" b="0" u="none" dirty="0">
                <a:solidFill>
                  <a:schemeClr val="accent6">
                    <a:lumMod val="50000"/>
                  </a:schemeClr>
                </a:solidFill>
              </a:rPr>
              <a:t> сома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3A5315-18B6-4EEF-AFE5-98EDB3661B7E}"/>
              </a:ext>
            </a:extLst>
          </p:cNvPr>
          <p:cNvSpPr txBox="1"/>
          <p:nvPr/>
        </p:nvSpPr>
        <p:spPr>
          <a:xfrm>
            <a:off x="8161122" y="1113623"/>
            <a:ext cx="3648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u="none" dirty="0">
                <a:solidFill>
                  <a:schemeClr val="accent6">
                    <a:lumMod val="50000"/>
                  </a:schemeClr>
                </a:solidFill>
              </a:rPr>
              <a:t>ҚАЙТАРУДАН БАС ТАРТУ МЫНАДАЙ СЕБЕПТЕР БОЙЫНША БОЛУЫ МҮМКІН: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38F94B-D542-4660-8796-EB8B876FE7B0}"/>
              </a:ext>
            </a:extLst>
          </p:cNvPr>
          <p:cNvSpPr txBox="1"/>
          <p:nvPr/>
        </p:nvSpPr>
        <p:spPr>
          <a:xfrm>
            <a:off x="671543" y="922377"/>
            <a:ext cx="76612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«МӘМС </a:t>
            </a:r>
            <a:r>
              <a:rPr lang="ru-RU" dirty="0" err="1"/>
              <a:t>аударымдарды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) </a:t>
            </a:r>
            <a:r>
              <a:rPr lang="ru-RU" dirty="0" err="1"/>
              <a:t>жарналарды</a:t>
            </a:r>
            <a:r>
              <a:rPr lang="ru-RU" dirty="0"/>
              <a:t> </a:t>
            </a:r>
            <a:r>
              <a:rPr lang="ru-RU" dirty="0" err="1"/>
              <a:t>есептеу</a:t>
            </a:r>
            <a:r>
              <a:rPr lang="ru-RU" dirty="0"/>
              <a:t> (</a:t>
            </a:r>
            <a:r>
              <a:rPr lang="ru-RU" dirty="0" err="1"/>
              <a:t>ұстап</a:t>
            </a:r>
            <a:r>
              <a:rPr lang="ru-RU" dirty="0"/>
              <a:t> </a:t>
            </a:r>
            <a:r>
              <a:rPr lang="ru-RU" dirty="0" err="1"/>
              <a:t>қалу</a:t>
            </a:r>
            <a:r>
              <a:rPr lang="ru-RU" dirty="0"/>
              <a:t>)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аудару</a:t>
            </a:r>
            <a:r>
              <a:rPr lang="ru-RU" dirty="0"/>
              <a:t> </a:t>
            </a:r>
            <a:r>
              <a:rPr lang="ru-RU" dirty="0" err="1"/>
              <a:t>қағидалары</a:t>
            </a:r>
            <a:r>
              <a:rPr lang="ru-RU" dirty="0"/>
              <a:t> мен </a:t>
            </a:r>
            <a:r>
              <a:rPr lang="ru-RU" dirty="0" err="1"/>
              <a:t>мерзімдерін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Аударымдардың</a:t>
            </a:r>
            <a:r>
              <a:rPr lang="ru-RU" dirty="0"/>
              <a:t>, </a:t>
            </a:r>
            <a:r>
              <a:rPr lang="ru-RU" dirty="0" err="1"/>
              <a:t>жарналардың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) </a:t>
            </a:r>
            <a:r>
              <a:rPr lang="ru-RU" dirty="0" err="1"/>
              <a:t>аударымдарды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) </a:t>
            </a:r>
            <a:r>
              <a:rPr lang="ru-RU" dirty="0" err="1"/>
              <a:t>жарналарды</a:t>
            </a:r>
            <a:r>
              <a:rPr lang="ru-RU" dirty="0"/>
              <a:t> </a:t>
            </a:r>
            <a:r>
              <a:rPr lang="ru-RU" dirty="0" err="1"/>
              <a:t>уақтылы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(</a:t>
            </a:r>
            <a:r>
              <a:rPr lang="ru-RU" dirty="0" err="1"/>
              <a:t>немесе</a:t>
            </a:r>
            <a:r>
              <a:rPr lang="ru-RU" dirty="0"/>
              <a:t>) </a:t>
            </a:r>
            <a:r>
              <a:rPr lang="ru-RU" dirty="0" err="1"/>
              <a:t>толық</a:t>
            </a:r>
            <a:r>
              <a:rPr lang="ru-RU" dirty="0"/>
              <a:t> </a:t>
            </a:r>
            <a:r>
              <a:rPr lang="ru-RU" dirty="0" err="1"/>
              <a:t>төлемегені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өсімпұлдың</a:t>
            </a:r>
            <a:r>
              <a:rPr lang="ru-RU" dirty="0"/>
              <a:t> </a:t>
            </a:r>
            <a:r>
              <a:rPr lang="ru-RU" dirty="0" err="1"/>
              <a:t>артық</a:t>
            </a:r>
            <a:r>
              <a:rPr lang="ru-RU" dirty="0"/>
              <a:t> (</a:t>
            </a:r>
            <a:r>
              <a:rPr lang="ru-RU" dirty="0" err="1"/>
              <a:t>қате</a:t>
            </a:r>
            <a:r>
              <a:rPr lang="ru-RU" dirty="0"/>
              <a:t>) </a:t>
            </a:r>
            <a:r>
              <a:rPr lang="ru-RU" dirty="0" err="1"/>
              <a:t>есепке</a:t>
            </a:r>
            <a:r>
              <a:rPr lang="ru-RU" dirty="0"/>
              <a:t> </a:t>
            </a:r>
            <a:r>
              <a:rPr lang="ru-RU" dirty="0" err="1"/>
              <a:t>жатқызылған</a:t>
            </a:r>
            <a:r>
              <a:rPr lang="ru-RU" dirty="0"/>
              <a:t> </a:t>
            </a:r>
            <a:r>
              <a:rPr lang="ru-RU" dirty="0" err="1"/>
              <a:t>сомаларын</a:t>
            </a:r>
            <a:r>
              <a:rPr lang="ru-RU" dirty="0"/>
              <a:t> </a:t>
            </a:r>
            <a:r>
              <a:rPr lang="ru-RU" dirty="0" err="1"/>
              <a:t>төлеушілерге</a:t>
            </a:r>
            <a:r>
              <a:rPr lang="ru-RU" dirty="0"/>
              <a:t> </a:t>
            </a:r>
            <a:r>
              <a:rPr lang="ru-RU" dirty="0" err="1"/>
              <a:t>қайтаруды</a:t>
            </a:r>
            <a:r>
              <a:rPr lang="ru-RU" dirty="0"/>
              <a:t> </a:t>
            </a:r>
            <a:r>
              <a:rPr lang="ru-RU" dirty="0" err="1"/>
              <a:t>жүзеге</a:t>
            </a:r>
            <a:r>
              <a:rPr lang="ru-RU" dirty="0"/>
              <a:t> </a:t>
            </a:r>
            <a:r>
              <a:rPr lang="ru-RU" dirty="0" err="1"/>
              <a:t>асыру</a:t>
            </a:r>
            <a:r>
              <a:rPr lang="ru-RU" dirty="0"/>
              <a:t> </a:t>
            </a:r>
            <a:r>
              <a:rPr lang="ru-RU" dirty="0" err="1"/>
              <a:t>қағидаларын</a:t>
            </a:r>
            <a:r>
              <a:rPr lang="ru-RU" dirty="0"/>
              <a:t> </a:t>
            </a:r>
            <a:r>
              <a:rPr lang="ru-RU" dirty="0" err="1"/>
              <a:t>бекіту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»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r>
              <a:rPr lang="ru-RU" dirty="0"/>
              <a:t> 2017 </a:t>
            </a:r>
            <a:r>
              <a:rPr lang="ru-RU" dirty="0" err="1"/>
              <a:t>жылғы</a:t>
            </a:r>
            <a:r>
              <a:rPr lang="ru-RU" dirty="0"/>
              <a:t> 30 </a:t>
            </a:r>
            <a:r>
              <a:rPr lang="ru-RU" dirty="0" err="1"/>
              <a:t>маусымдағы</a:t>
            </a:r>
            <a:r>
              <a:rPr lang="ru-RU" dirty="0"/>
              <a:t> № 478 </a:t>
            </a:r>
            <a:r>
              <a:rPr lang="ru-RU" dirty="0" err="1"/>
              <a:t>бұйрығы</a:t>
            </a:r>
            <a:r>
              <a:rPr lang="ru-RU" dirty="0"/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85C90E-B615-4148-84F3-E8EE3378E961}"/>
              </a:ext>
            </a:extLst>
          </p:cNvPr>
          <p:cNvSpPr txBox="1"/>
          <p:nvPr/>
        </p:nvSpPr>
        <p:spPr>
          <a:xfrm>
            <a:off x="4392006" y="5162310"/>
            <a:ext cx="524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4800" u="none" dirty="0">
                <a:solidFill>
                  <a:srgbClr val="705500"/>
                </a:solidFill>
              </a:rPr>
              <a:t>4</a:t>
            </a:r>
            <a:endParaRPr lang="ru-RU" sz="6000" u="none" dirty="0">
              <a:solidFill>
                <a:srgbClr val="7055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01535B-3D33-436F-ACA4-90163C7C1FE7}"/>
              </a:ext>
            </a:extLst>
          </p:cNvPr>
          <p:cNvSpPr txBox="1"/>
          <p:nvPr/>
        </p:nvSpPr>
        <p:spPr>
          <a:xfrm>
            <a:off x="5010740" y="4697302"/>
            <a:ext cx="2396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u="none" dirty="0" err="1">
                <a:solidFill>
                  <a:srgbClr val="705500"/>
                </a:solidFill>
              </a:rPr>
              <a:t>Төленбеген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кезеңдерді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төлеңіз</a:t>
            </a:r>
            <a:r>
              <a:rPr lang="ru-RU" sz="1600" u="none" dirty="0">
                <a:solidFill>
                  <a:srgbClr val="705500"/>
                </a:solidFill>
              </a:rPr>
              <a:t>, </a:t>
            </a:r>
            <a:r>
              <a:rPr lang="ru-RU" sz="1600" u="none" dirty="0" err="1">
                <a:solidFill>
                  <a:srgbClr val="705500"/>
                </a:solidFill>
              </a:rPr>
              <a:t>бірақ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төлем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кезеңі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алдыңғы</a:t>
            </a:r>
            <a:r>
              <a:rPr lang="ru-RU" sz="1600" u="none" dirty="0">
                <a:solidFill>
                  <a:srgbClr val="705500"/>
                </a:solidFill>
              </a:rPr>
              <a:t> 12 </a:t>
            </a:r>
            <a:r>
              <a:rPr lang="ru-RU" sz="1600" u="none" dirty="0" err="1">
                <a:solidFill>
                  <a:srgbClr val="705500"/>
                </a:solidFill>
              </a:rPr>
              <a:t>айдан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аспауы</a:t>
            </a:r>
            <a:r>
              <a:rPr lang="ru-RU" sz="1600" u="none" dirty="0">
                <a:solidFill>
                  <a:srgbClr val="705500"/>
                </a:solidFill>
              </a:rPr>
              <a:t> </a:t>
            </a:r>
            <a:r>
              <a:rPr lang="ru-RU" sz="1600" u="none" dirty="0" err="1">
                <a:solidFill>
                  <a:srgbClr val="705500"/>
                </a:solidFill>
              </a:rPr>
              <a:t>керек</a:t>
            </a:r>
            <a:endParaRPr lang="ru-RU" sz="1600" u="none" dirty="0">
              <a:solidFill>
                <a:srgbClr val="705500"/>
              </a:solidFill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80096013-849C-4A02-9022-5E663E887557}"/>
              </a:ext>
            </a:extLst>
          </p:cNvPr>
          <p:cNvSpPr/>
          <p:nvPr/>
        </p:nvSpPr>
        <p:spPr>
          <a:xfrm>
            <a:off x="976187" y="2628819"/>
            <a:ext cx="796903" cy="703517"/>
          </a:xfrm>
          <a:prstGeom prst="downArrow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36169-8816-43E2-A1BB-BD8E06F2E4DD}"/>
              </a:ext>
            </a:extLst>
          </p:cNvPr>
          <p:cNvSpPr txBox="1"/>
          <p:nvPr/>
        </p:nvSpPr>
        <p:spPr>
          <a:xfrm>
            <a:off x="1504391" y="2569066"/>
            <a:ext cx="5404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ТӨЛЕУШІНІҢ АРТЫҚ (ҚАТЕ) ЕСЕПТЕЛГЕН </a:t>
            </a:r>
          </a:p>
          <a:p>
            <a:r>
              <a:rPr lang="ru-RU" sz="1800" dirty="0"/>
              <a:t>АУДАРЫМДАРЫ МЕН ЖАРНАЛАРЫН ҚАЙТАРУ ҮШІН: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25155F-CFC5-47A8-90F0-1FFA2BA7E3E5}"/>
              </a:ext>
            </a:extLst>
          </p:cNvPr>
          <p:cNvSpPr txBox="1"/>
          <p:nvPr/>
        </p:nvSpPr>
        <p:spPr>
          <a:xfrm>
            <a:off x="1327568" y="6234649"/>
            <a:ext cx="61641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200" b="0" dirty="0"/>
              <a:t>* «</a:t>
            </a:r>
            <a:r>
              <a:rPr lang="ru-RU" sz="1200" b="0" dirty="0" err="1"/>
              <a:t>Азаматтарға</a:t>
            </a:r>
            <a:r>
              <a:rPr lang="ru-RU" sz="1200" b="0" dirty="0"/>
              <a:t> </a:t>
            </a:r>
            <a:r>
              <a:rPr lang="ru-RU" sz="1200" b="0" dirty="0" err="1"/>
              <a:t>арналған</a:t>
            </a:r>
            <a:r>
              <a:rPr lang="ru-RU" sz="1200" b="0" dirty="0"/>
              <a:t> </a:t>
            </a:r>
            <a:r>
              <a:rPr lang="ru-RU" sz="1200" b="0" dirty="0" err="1"/>
              <a:t>үкімет</a:t>
            </a:r>
            <a:r>
              <a:rPr lang="ru-RU" sz="1200" b="0" dirty="0"/>
              <a:t>» </a:t>
            </a:r>
            <a:r>
              <a:rPr lang="ru-RU" sz="1200" b="0" dirty="0" err="1"/>
              <a:t>мемлекеттік</a:t>
            </a:r>
            <a:r>
              <a:rPr lang="ru-RU" sz="1200" b="0" dirty="0"/>
              <a:t> </a:t>
            </a:r>
            <a:r>
              <a:rPr lang="ru-RU" sz="1200" b="0" dirty="0" err="1"/>
              <a:t>корпорациясы</a:t>
            </a:r>
            <a:r>
              <a:rPr lang="ru-RU" sz="1200" b="0" dirty="0"/>
              <a:t> </a:t>
            </a:r>
            <a:r>
              <a:rPr lang="ru-RU" sz="1200" b="0" dirty="0" err="1"/>
              <a:t>филиалдарының</a:t>
            </a:r>
            <a:r>
              <a:rPr lang="ru-RU" sz="1200" b="0" dirty="0"/>
              <a:t> </a:t>
            </a:r>
            <a:r>
              <a:rPr lang="ru-RU" sz="1200" b="0" dirty="0" err="1"/>
              <a:t>мекенжайларын</a:t>
            </a:r>
            <a:r>
              <a:rPr lang="ru-RU" sz="1200" b="0" dirty="0"/>
              <a:t> </a:t>
            </a:r>
            <a:r>
              <a:rPr lang="en-US" sz="1200" b="0" dirty="0">
                <a:hlinkClick r:id="rId6"/>
              </a:rPr>
              <a:t>https://gov4c.kz/</a:t>
            </a:r>
            <a:r>
              <a:rPr lang="kk-KZ" sz="1200" b="0" dirty="0"/>
              <a:t> </a:t>
            </a:r>
            <a:r>
              <a:rPr lang="ru-RU" sz="1200" b="0" dirty="0" err="1"/>
              <a:t>ресми</a:t>
            </a:r>
            <a:r>
              <a:rPr lang="ru-RU" sz="1200" b="0" dirty="0"/>
              <a:t> </a:t>
            </a:r>
            <a:r>
              <a:rPr lang="ru-RU" sz="1200" b="0" dirty="0" err="1"/>
              <a:t>сайтынан</a:t>
            </a:r>
            <a:r>
              <a:rPr lang="ru-RU" sz="1200" b="0" dirty="0"/>
              <a:t> </a:t>
            </a:r>
            <a:r>
              <a:rPr lang="ru-RU" sz="1200" b="0" dirty="0" err="1"/>
              <a:t>қарауға</a:t>
            </a:r>
            <a:r>
              <a:rPr lang="ru-RU" sz="1200" b="0" dirty="0"/>
              <a:t> </a:t>
            </a:r>
            <a:r>
              <a:rPr lang="ru-RU" sz="1200" b="0" dirty="0" err="1"/>
              <a:t>болады</a:t>
            </a:r>
            <a:r>
              <a:rPr lang="ru-RU" sz="1200" b="0" dirty="0"/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13B162-8473-4D61-80AD-4B2C0CE8A5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4" y="6284991"/>
            <a:ext cx="419984" cy="41998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5632E04-9C13-44CC-AC08-6795018BF7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3" y="3539233"/>
            <a:ext cx="397096" cy="45818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41525B3-B837-48F7-83F9-A7A16BC9F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9" y="4836177"/>
            <a:ext cx="407826" cy="47056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кст, зна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C3EEBD16-75D1-4F2C-872E-F7B3D45833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191" y="3580184"/>
            <a:ext cx="393069" cy="45354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31D356-6884-45E7-A9B0-6FCD9403D1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48" y="4837704"/>
            <a:ext cx="406503" cy="46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2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E59666-32C7-483F-BC81-60D8DA669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C0E09509-7091-43DE-97E8-1BD844493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63308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DA4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3148537" y="1784568"/>
            <a:ext cx="8222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ЖЕДЕЛ МЕДИЦИНАЛЫҚ КӨМЕК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3952874" y="5073432"/>
            <a:ext cx="685800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, оның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авиацияны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тарта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отырып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ДСМ-225/2020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00" b="1" dirty="0">
              <a:solidFill>
                <a:srgbClr val="728E41"/>
              </a:solidFill>
              <a:effectLst/>
              <a:latin typeface="FS Joey Pro" panose="02000806040000020004" pitchFamily="50" charset="-52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866B89-1C9A-4E99-902E-BAD4C482A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78" y="2484120"/>
            <a:ext cx="1629824" cy="15485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89E98D-0337-4E18-B906-ACDE63AB36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003995" cy="5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2C59AA-8AC6-429F-A1E8-D8E7A461B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5" y="144855"/>
            <a:ext cx="4993699" cy="65682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5D4E43-1EB9-4F1A-A100-397F57E8B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84" y="144855"/>
            <a:ext cx="5050083" cy="66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5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2FB3019-A008-4A84-A48A-0BF454907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738578FE-4F9B-4C4D-9661-4C7A917D49CF}"/>
              </a:ext>
            </a:extLst>
          </p:cNvPr>
          <p:cNvSpPr/>
          <p:nvPr/>
        </p:nvSpPr>
        <p:spPr>
          <a:xfrm>
            <a:off x="845143" y="1084950"/>
            <a:ext cx="7428000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8E75AB7-EF80-41D5-8A8F-007E6620C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1" y="1229697"/>
            <a:ext cx="498123" cy="4981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386174" y="1085595"/>
            <a:ext cx="722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2000" dirty="0"/>
              <a:t>ТӨЛЕМДЕР БОЛЫП ТҰРЫП САҚТАНДЫРЫЛУ МӘРТЕБЕСІ </a:t>
            </a:r>
            <a:r>
              <a:rPr lang="ru-RU" sz="2000" dirty="0">
                <a:solidFill>
                  <a:srgbClr val="FF0000"/>
                </a:solidFill>
              </a:rPr>
              <a:t>БОЛМАҒАН</a:t>
            </a:r>
            <a:r>
              <a:rPr lang="ru-RU" sz="2000" dirty="0"/>
              <a:t> ЖАҒДАЙДАҒЫ ІС-ӘРЕКЕТТЕР АЛГОРИТМІ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37B69B4-A04F-4677-B843-CD42ED45D4B3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95CBD2-A0D7-4190-8E4E-0559C90FAD5D}"/>
              </a:ext>
            </a:extLst>
          </p:cNvPr>
          <p:cNvSpPr txBox="1"/>
          <p:nvPr/>
        </p:nvSpPr>
        <p:spPr>
          <a:xfrm>
            <a:off x="1230203" y="127622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МӘМС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ЖҮЙЕСІНДЕГІ САҚТАНДЫРЫЛУ МӘРТЕБЕСІ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18144-C5A8-4986-9078-AD765603E5B1}"/>
              </a:ext>
            </a:extLst>
          </p:cNvPr>
          <p:cNvSpPr txBox="1"/>
          <p:nvPr/>
        </p:nvSpPr>
        <p:spPr>
          <a:xfrm>
            <a:off x="1666606" y="2364900"/>
            <a:ext cx="1737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Сақтандырылу</a:t>
            </a:r>
            <a:r>
              <a:rPr lang="ru-RU" dirty="0"/>
              <a:t> </a:t>
            </a:r>
            <a:r>
              <a:rPr lang="ru-RU" dirty="0" err="1"/>
              <a:t>мәртебесін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берешек</a:t>
            </a:r>
            <a:r>
              <a:rPr lang="ru-RU" dirty="0"/>
              <a:t> </a:t>
            </a:r>
            <a:r>
              <a:rPr lang="ru-RU" dirty="0" err="1"/>
              <a:t>кезеңдерін</a:t>
            </a:r>
            <a:r>
              <a:rPr lang="ru-RU" dirty="0"/>
              <a:t> </a:t>
            </a:r>
            <a:r>
              <a:rPr lang="ru-RU" dirty="0" err="1"/>
              <a:t>тексеріңіз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03B5E7-A53D-4612-848A-1545891ACFD4}"/>
              </a:ext>
            </a:extLst>
          </p:cNvPr>
          <p:cNvSpPr txBox="1"/>
          <p:nvPr/>
        </p:nvSpPr>
        <p:spPr>
          <a:xfrm>
            <a:off x="1105598" y="2149147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en-US" sz="6000" u="none" dirty="0">
                <a:solidFill>
                  <a:schemeClr val="accent6">
                    <a:lumMod val="50000"/>
                  </a:schemeClr>
                </a:solidFill>
              </a:rPr>
              <a:t>1</a:t>
            </a:r>
            <a:endParaRPr lang="ru-RU" sz="6000" u="non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F80736F3-0E89-428D-97A5-DD2C74FB4E32}"/>
              </a:ext>
            </a:extLst>
          </p:cNvPr>
          <p:cNvSpPr/>
          <p:nvPr/>
        </p:nvSpPr>
        <p:spPr>
          <a:xfrm rot="16200000">
            <a:off x="3331455" y="2605832"/>
            <a:ext cx="61188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659F6-1AD0-48CF-8209-4894305CE8A6}"/>
              </a:ext>
            </a:extLst>
          </p:cNvPr>
          <p:cNvSpPr txBox="1"/>
          <p:nvPr/>
        </p:nvSpPr>
        <p:spPr>
          <a:xfrm>
            <a:off x="4729010" y="2745545"/>
            <a:ext cx="5274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kk-KZ" dirty="0"/>
              <a:t>Б</a:t>
            </a:r>
            <a:r>
              <a:rPr lang="ru-RU" dirty="0" err="1"/>
              <a:t>ерешек</a:t>
            </a:r>
            <a:r>
              <a:rPr lang="ru-RU" dirty="0"/>
              <a:t> </a:t>
            </a:r>
            <a:r>
              <a:rPr lang="ru-RU" dirty="0" err="1"/>
              <a:t>кезеңдерін</a:t>
            </a:r>
            <a:r>
              <a:rPr lang="ru-RU" dirty="0"/>
              <a:t> </a:t>
            </a:r>
            <a:r>
              <a:rPr lang="ru-RU" dirty="0" err="1"/>
              <a:t>анықтағаннан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пациент </a:t>
            </a:r>
            <a:r>
              <a:rPr lang="ru-RU" dirty="0" err="1"/>
              <a:t>қарызды</a:t>
            </a:r>
            <a:r>
              <a:rPr lang="ru-RU" dirty="0"/>
              <a:t> </a:t>
            </a:r>
            <a:r>
              <a:rPr lang="ru-RU" dirty="0" err="1"/>
              <a:t>жоюы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7253D-45A6-44EE-80D5-FBB4D282D86C}"/>
              </a:ext>
            </a:extLst>
          </p:cNvPr>
          <p:cNvSpPr txBox="1"/>
          <p:nvPr/>
        </p:nvSpPr>
        <p:spPr>
          <a:xfrm>
            <a:off x="4083941" y="2406211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193BB1AA-ED60-4A20-AF22-C6EB732B6D93}"/>
              </a:ext>
            </a:extLst>
          </p:cNvPr>
          <p:cNvSpPr/>
          <p:nvPr/>
        </p:nvSpPr>
        <p:spPr>
          <a:xfrm>
            <a:off x="8402161" y="3379332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6A803642-4840-4FD3-95F0-8C877B27692D}"/>
              </a:ext>
            </a:extLst>
          </p:cNvPr>
          <p:cNvSpPr/>
          <p:nvPr/>
        </p:nvSpPr>
        <p:spPr>
          <a:xfrm>
            <a:off x="4139290" y="3395078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979CFA-05B0-4BE8-90CB-F8A6B6273C45}"/>
              </a:ext>
            </a:extLst>
          </p:cNvPr>
          <p:cNvSpPr txBox="1"/>
          <p:nvPr/>
        </p:nvSpPr>
        <p:spPr>
          <a:xfrm>
            <a:off x="2693975" y="3975867"/>
            <a:ext cx="3382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Берешек</a:t>
            </a:r>
            <a:r>
              <a:rPr lang="ru-RU" dirty="0"/>
              <a:t> </a:t>
            </a:r>
            <a:r>
              <a:rPr lang="ru-RU" dirty="0" err="1"/>
              <a:t>кезеңінде</a:t>
            </a:r>
            <a:r>
              <a:rPr lang="ru-RU" dirty="0"/>
              <a:t> </a:t>
            </a:r>
            <a:r>
              <a:rPr lang="ru-RU" b="1" dirty="0" err="1"/>
              <a:t>төлемдер</a:t>
            </a:r>
            <a:r>
              <a:rPr lang="ru-RU" dirty="0"/>
              <a:t> </a:t>
            </a:r>
            <a:r>
              <a:rPr lang="ru-RU" dirty="0" err="1"/>
              <a:t>болды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2A42DA-49E5-4BBF-B4C3-4809E71FC5FD}"/>
              </a:ext>
            </a:extLst>
          </p:cNvPr>
          <p:cNvSpPr txBox="1"/>
          <p:nvPr/>
        </p:nvSpPr>
        <p:spPr>
          <a:xfrm>
            <a:off x="1979000" y="3493444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84DEE5-E7B3-4C1D-AF57-F1C929E8C7E5}"/>
              </a:ext>
            </a:extLst>
          </p:cNvPr>
          <p:cNvSpPr txBox="1"/>
          <p:nvPr/>
        </p:nvSpPr>
        <p:spPr>
          <a:xfrm>
            <a:off x="2384750" y="5205960"/>
            <a:ext cx="29467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«</a:t>
            </a:r>
            <a:r>
              <a:rPr lang="ru-RU" dirty="0" err="1"/>
              <a:t>Азаматтарға</a:t>
            </a:r>
            <a:r>
              <a:rPr lang="ru-RU" dirty="0"/>
              <a:t> </a:t>
            </a:r>
            <a:r>
              <a:rPr lang="ru-RU" dirty="0" err="1"/>
              <a:t>арналған</a:t>
            </a:r>
            <a:r>
              <a:rPr lang="ru-RU" dirty="0"/>
              <a:t> </a:t>
            </a:r>
            <a:r>
              <a:rPr lang="ru-RU" dirty="0" err="1"/>
              <a:t>үкімет</a:t>
            </a:r>
            <a:r>
              <a:rPr lang="ru-RU" dirty="0"/>
              <a:t>» </a:t>
            </a:r>
            <a:r>
              <a:rPr lang="ru-RU" dirty="0" err="1"/>
              <a:t>мемлекеттік</a:t>
            </a:r>
            <a:r>
              <a:rPr lang="ru-RU" dirty="0"/>
              <a:t> </a:t>
            </a:r>
            <a:r>
              <a:rPr lang="ru-RU" dirty="0" err="1"/>
              <a:t>корпорациясы</a:t>
            </a:r>
            <a:r>
              <a:rPr lang="ru-RU" dirty="0"/>
              <a:t>» КЕАҚ-на </a:t>
            </a:r>
            <a:r>
              <a:rPr lang="ru-RU" b="1" dirty="0" err="1"/>
              <a:t>берешекті</a:t>
            </a:r>
            <a:r>
              <a:rPr lang="ru-RU" b="1" dirty="0"/>
              <a:t> </a:t>
            </a:r>
            <a:r>
              <a:rPr lang="ru-RU" b="1" dirty="0" err="1"/>
              <a:t>жою</a:t>
            </a:r>
            <a:r>
              <a:rPr lang="ru-RU" b="1" dirty="0"/>
              <a:t> </a:t>
            </a:r>
            <a:r>
              <a:rPr lang="ru-RU" b="1" dirty="0" err="1"/>
              <a:t>туралы</a:t>
            </a:r>
            <a:r>
              <a:rPr lang="ru-RU" b="1" dirty="0"/>
              <a:t> </a:t>
            </a:r>
            <a:r>
              <a:rPr lang="ru-RU" b="1" dirty="0" err="1"/>
              <a:t>өтініш</a:t>
            </a:r>
            <a:r>
              <a:rPr lang="ru-RU" b="1" dirty="0"/>
              <a:t> </a:t>
            </a:r>
            <a:r>
              <a:rPr lang="ru-RU" dirty="0" err="1"/>
              <a:t>жазу</a:t>
            </a:r>
            <a:r>
              <a:rPr lang="ru-RU" dirty="0"/>
              <a:t> </a:t>
            </a:r>
            <a:r>
              <a:rPr lang="ru-RU" dirty="0" err="1"/>
              <a:t>қажет</a:t>
            </a:r>
            <a:r>
              <a:rPr lang="ru-RU" dirty="0"/>
              <a:t>. </a:t>
            </a:r>
            <a:r>
              <a:rPr lang="ru-RU" dirty="0" err="1"/>
              <a:t>Өтінішке</a:t>
            </a:r>
            <a:r>
              <a:rPr lang="ru-RU" dirty="0"/>
              <a:t> </a:t>
            </a:r>
            <a:r>
              <a:rPr lang="ru-RU" dirty="0" err="1"/>
              <a:t>төлемді</a:t>
            </a:r>
            <a:r>
              <a:rPr lang="ru-RU" dirty="0"/>
              <a:t> </a:t>
            </a:r>
            <a:r>
              <a:rPr lang="ru-RU" dirty="0" err="1"/>
              <a:t>растайтын</a:t>
            </a:r>
            <a:r>
              <a:rPr lang="ru-RU" dirty="0"/>
              <a:t> </a:t>
            </a:r>
            <a:r>
              <a:rPr lang="ru-RU" dirty="0" err="1"/>
              <a:t>құжаттар</a:t>
            </a:r>
            <a:r>
              <a:rPr lang="ru-RU" dirty="0"/>
              <a:t> </a:t>
            </a:r>
            <a:r>
              <a:rPr lang="ru-RU" dirty="0" err="1"/>
              <a:t>қоса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79DB66-6729-403A-BEF1-CB25E42BFDD6}"/>
              </a:ext>
            </a:extLst>
          </p:cNvPr>
          <p:cNvSpPr txBox="1"/>
          <p:nvPr/>
        </p:nvSpPr>
        <p:spPr>
          <a:xfrm>
            <a:off x="7230848" y="3987571"/>
            <a:ext cx="3780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Берешек</a:t>
            </a:r>
            <a:r>
              <a:rPr lang="ru-RU" dirty="0"/>
              <a:t> </a:t>
            </a:r>
            <a:r>
              <a:rPr lang="ru-RU" dirty="0" err="1"/>
              <a:t>кезеңінде</a:t>
            </a:r>
            <a:r>
              <a:rPr lang="ru-RU" dirty="0"/>
              <a:t> </a:t>
            </a:r>
            <a:r>
              <a:rPr lang="ru-RU" dirty="0" err="1"/>
              <a:t>төлемдер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жоқ</a:t>
            </a:r>
            <a:endParaRPr lang="ru-RU" dirty="0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id="{F5465293-9756-4972-94F9-F6BC25D4A36D}"/>
              </a:ext>
            </a:extLst>
          </p:cNvPr>
          <p:cNvSpPr/>
          <p:nvPr/>
        </p:nvSpPr>
        <p:spPr>
          <a:xfrm>
            <a:off x="6862334" y="4529565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A2DF31-17CE-41F6-BEFC-43D306A13BFB}"/>
              </a:ext>
            </a:extLst>
          </p:cNvPr>
          <p:cNvSpPr txBox="1"/>
          <p:nvPr/>
        </p:nvSpPr>
        <p:spPr>
          <a:xfrm>
            <a:off x="6234393" y="5094470"/>
            <a:ext cx="19429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Қызметкерлер</a:t>
            </a:r>
            <a:r>
              <a:rPr lang="ru-RU" dirty="0"/>
              <a:t> </a:t>
            </a:r>
            <a:r>
              <a:rPr lang="ru-RU" dirty="0" err="1"/>
              <a:t>себебін</a:t>
            </a:r>
            <a:r>
              <a:rPr lang="ru-RU" dirty="0"/>
              <a:t> </a:t>
            </a:r>
            <a:r>
              <a:rPr lang="ru-RU" dirty="0" err="1"/>
              <a:t>білу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бухгалтерияға</a:t>
            </a:r>
            <a:r>
              <a:rPr lang="ru-RU" dirty="0"/>
              <a:t> </a:t>
            </a:r>
            <a:r>
              <a:rPr lang="ru-RU" dirty="0" err="1"/>
              <a:t>хабарласып</a:t>
            </a:r>
            <a:r>
              <a:rPr lang="ru-RU" dirty="0"/>
              <a:t>, </a:t>
            </a:r>
            <a:r>
              <a:rPr lang="ru-RU" b="1" dirty="0" err="1"/>
              <a:t>қарыз</a:t>
            </a:r>
            <a:r>
              <a:rPr lang="ru-RU" b="1" dirty="0"/>
              <a:t> </a:t>
            </a:r>
            <a:r>
              <a:rPr lang="ru-RU" b="1" dirty="0" err="1"/>
              <a:t>және</a:t>
            </a:r>
            <a:r>
              <a:rPr lang="ru-RU" b="1" dirty="0"/>
              <a:t> </a:t>
            </a:r>
            <a:r>
              <a:rPr lang="ru-RU" b="1" dirty="0" err="1"/>
              <a:t>өсім</a:t>
            </a:r>
            <a:r>
              <a:rPr lang="ru-RU" b="1" dirty="0"/>
              <a:t> </a:t>
            </a:r>
            <a:r>
              <a:rPr lang="ru-RU" b="1" dirty="0" err="1"/>
              <a:t>кезеңдеріне</a:t>
            </a:r>
            <a:r>
              <a:rPr lang="ru-RU" b="1" dirty="0"/>
              <a:t>  </a:t>
            </a:r>
            <a:r>
              <a:rPr lang="ru-RU" dirty="0" err="1"/>
              <a:t>жаңа</a:t>
            </a:r>
            <a:r>
              <a:rPr lang="ru-RU" dirty="0"/>
              <a:t> </a:t>
            </a:r>
            <a:r>
              <a:rPr lang="ru-RU" dirty="0" err="1"/>
              <a:t>төлем</a:t>
            </a:r>
            <a:r>
              <a:rPr lang="ru-RU" dirty="0"/>
              <a:t> </a:t>
            </a:r>
            <a:r>
              <a:rPr lang="ru-RU" dirty="0" err="1"/>
              <a:t>жасауы</a:t>
            </a:r>
            <a:r>
              <a:rPr lang="ru-RU" dirty="0"/>
              <a:t> </a:t>
            </a:r>
            <a:r>
              <a:rPr lang="ru-RU" dirty="0" err="1"/>
              <a:t>қажет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4BD844-95E4-4BA4-A5AE-2404B01A8C74}"/>
              </a:ext>
            </a:extLst>
          </p:cNvPr>
          <p:cNvSpPr txBox="1"/>
          <p:nvPr/>
        </p:nvSpPr>
        <p:spPr>
          <a:xfrm>
            <a:off x="8323024" y="5102407"/>
            <a:ext cx="17855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Дербес</a:t>
            </a:r>
            <a:r>
              <a:rPr lang="ru-RU" dirty="0"/>
              <a:t> </a:t>
            </a:r>
            <a:r>
              <a:rPr lang="ru-RU" dirty="0" err="1"/>
              <a:t>төлеушілер</a:t>
            </a:r>
            <a:r>
              <a:rPr lang="ru-RU" dirty="0"/>
              <a:t> </a:t>
            </a:r>
            <a:r>
              <a:rPr lang="ru-RU" b="1" dirty="0" err="1"/>
              <a:t>дербес</a:t>
            </a:r>
            <a:r>
              <a:rPr lang="ru-RU" b="1" dirty="0"/>
              <a:t> </a:t>
            </a:r>
            <a:r>
              <a:rPr lang="ru-RU" b="1" dirty="0" err="1"/>
              <a:t>төлеуші</a:t>
            </a:r>
            <a:r>
              <a:rPr lang="ru-RU" b="1" dirty="0"/>
              <a:t> </a:t>
            </a:r>
            <a:r>
              <a:rPr lang="ru-RU" dirty="0" err="1"/>
              <a:t>ретінде</a:t>
            </a:r>
            <a:r>
              <a:rPr lang="ru-RU" dirty="0"/>
              <a:t> </a:t>
            </a:r>
            <a:r>
              <a:rPr lang="ru-RU" dirty="0" err="1"/>
              <a:t>берешек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төлеуге</a:t>
            </a:r>
            <a:r>
              <a:rPr lang="ru-RU" dirty="0"/>
              <a:t> </a:t>
            </a:r>
            <a:r>
              <a:rPr lang="ru-RU" dirty="0" err="1"/>
              <a:t>тиіс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14E74C-11C5-4B42-A9E0-21190127F783}"/>
              </a:ext>
            </a:extLst>
          </p:cNvPr>
          <p:cNvSpPr txBox="1"/>
          <p:nvPr/>
        </p:nvSpPr>
        <p:spPr>
          <a:xfrm>
            <a:off x="10446280" y="5111538"/>
            <a:ext cx="160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b="0" u="none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 ЖК </a:t>
            </a:r>
            <a:r>
              <a:rPr lang="ru-RU" dirty="0" err="1"/>
              <a:t>қарыз</a:t>
            </a:r>
            <a:r>
              <a:rPr lang="ru-RU" dirty="0"/>
              <a:t> + </a:t>
            </a:r>
            <a:r>
              <a:rPr lang="ru-RU" dirty="0" err="1"/>
              <a:t>өсімпұл</a:t>
            </a:r>
            <a:r>
              <a:rPr lang="ru-RU" dirty="0"/>
              <a:t> </a:t>
            </a:r>
            <a:r>
              <a:rPr lang="ru-RU" dirty="0" err="1"/>
              <a:t>кезеңі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b="1" dirty="0"/>
              <a:t>1,4 ЕТЖ 5% </a:t>
            </a:r>
            <a:r>
              <a:rPr lang="ru-RU" dirty="0" err="1"/>
              <a:t>төлеуі</a:t>
            </a:r>
            <a:r>
              <a:rPr lang="ru-RU" dirty="0"/>
              <a:t> </a:t>
            </a:r>
            <a:r>
              <a:rPr lang="ru-RU" dirty="0" err="1"/>
              <a:t>қажет</a:t>
            </a:r>
            <a:endParaRPr lang="ru-RU" dirty="0"/>
          </a:p>
        </p:txBody>
      </p:sp>
      <p:sp>
        <p:nvSpPr>
          <p:cNvPr id="27" name="Стрелка: вниз 26">
            <a:extLst>
              <a:ext uri="{FF2B5EF4-FFF2-40B4-BE49-F238E27FC236}">
                <a16:creationId xmlns:a16="http://schemas.microsoft.com/office/drawing/2014/main" id="{49BE7681-A9F7-4C86-B40A-02D87971918C}"/>
              </a:ext>
            </a:extLst>
          </p:cNvPr>
          <p:cNvSpPr/>
          <p:nvPr/>
        </p:nvSpPr>
        <p:spPr>
          <a:xfrm>
            <a:off x="3611316" y="4525656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A1EBBA24-CE6C-482E-AF33-4D536EAEDF83}"/>
              </a:ext>
            </a:extLst>
          </p:cNvPr>
          <p:cNvSpPr/>
          <p:nvPr/>
        </p:nvSpPr>
        <p:spPr>
          <a:xfrm>
            <a:off x="10860313" y="4520140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низ 28">
            <a:extLst>
              <a:ext uri="{FF2B5EF4-FFF2-40B4-BE49-F238E27FC236}">
                <a16:creationId xmlns:a16="http://schemas.microsoft.com/office/drawing/2014/main" id="{689F081A-EF30-48DF-97F2-A4B0516405B5}"/>
              </a:ext>
            </a:extLst>
          </p:cNvPr>
          <p:cNvSpPr/>
          <p:nvPr/>
        </p:nvSpPr>
        <p:spPr>
          <a:xfrm>
            <a:off x="8979480" y="4525655"/>
            <a:ext cx="472625" cy="441491"/>
          </a:xfrm>
          <a:prstGeom prst="downArrow">
            <a:avLst/>
          </a:prstGeom>
          <a:solidFill>
            <a:srgbClr val="08406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EBB5D7F-70F7-4683-8097-28DBA1455DB9}"/>
              </a:ext>
            </a:extLst>
          </p:cNvPr>
          <p:cNvSpPr txBox="1"/>
          <p:nvPr/>
        </p:nvSpPr>
        <p:spPr>
          <a:xfrm>
            <a:off x="6444477" y="3615823"/>
            <a:ext cx="524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6D8E3D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6000" u="none" dirty="0">
                <a:solidFill>
                  <a:schemeClr val="accent6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286844D1-8DA2-40C5-87DC-9309FC751BFF}"/>
              </a:ext>
            </a:extLst>
          </p:cNvPr>
          <p:cNvSpPr/>
          <p:nvPr/>
        </p:nvSpPr>
        <p:spPr>
          <a:xfrm>
            <a:off x="1681903" y="2305876"/>
            <a:ext cx="1614630" cy="1099662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68A6C44-3AD5-482E-8EC2-369A6A735833}"/>
              </a:ext>
            </a:extLst>
          </p:cNvPr>
          <p:cNvSpPr/>
          <p:nvPr/>
        </p:nvSpPr>
        <p:spPr>
          <a:xfrm>
            <a:off x="4621385" y="2758125"/>
            <a:ext cx="5547148" cy="553828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00195AC-4A73-4FFA-921E-8F480C2C0E17}"/>
              </a:ext>
            </a:extLst>
          </p:cNvPr>
          <p:cNvSpPr/>
          <p:nvPr/>
        </p:nvSpPr>
        <p:spPr>
          <a:xfrm>
            <a:off x="2583754" y="3959531"/>
            <a:ext cx="3492896" cy="39443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7DC3590-4F14-49BA-9033-ED063C400D17}"/>
              </a:ext>
            </a:extLst>
          </p:cNvPr>
          <p:cNvSpPr/>
          <p:nvPr/>
        </p:nvSpPr>
        <p:spPr>
          <a:xfrm>
            <a:off x="7128338" y="3955749"/>
            <a:ext cx="4096016" cy="39443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22087557-6F5D-46B4-B38E-63A079DF4E9B}"/>
              </a:ext>
            </a:extLst>
          </p:cNvPr>
          <p:cNvSpPr/>
          <p:nvPr/>
        </p:nvSpPr>
        <p:spPr>
          <a:xfrm>
            <a:off x="2241475" y="5115563"/>
            <a:ext cx="3206769" cy="1614815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B8825E6-4D4A-48B8-8B24-17DE225ED8A7}"/>
              </a:ext>
            </a:extLst>
          </p:cNvPr>
          <p:cNvSpPr/>
          <p:nvPr/>
        </p:nvSpPr>
        <p:spPr>
          <a:xfrm>
            <a:off x="6186871" y="5111538"/>
            <a:ext cx="1942956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24CA38E4-B0FB-4C7A-8175-6FFC7F5122FE}"/>
              </a:ext>
            </a:extLst>
          </p:cNvPr>
          <p:cNvSpPr/>
          <p:nvPr/>
        </p:nvSpPr>
        <p:spPr>
          <a:xfrm>
            <a:off x="8272674" y="5111538"/>
            <a:ext cx="1887526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CD3B2A7-D58F-4BC8-AC75-71265E2382BF}"/>
              </a:ext>
            </a:extLst>
          </p:cNvPr>
          <p:cNvSpPr/>
          <p:nvPr/>
        </p:nvSpPr>
        <p:spPr>
          <a:xfrm>
            <a:off x="10432533" y="5099767"/>
            <a:ext cx="1635569" cy="1614814"/>
          </a:xfrm>
          <a:prstGeom prst="rect">
            <a:avLst/>
          </a:prstGeom>
          <a:noFill/>
          <a:ln w="15875">
            <a:solidFill>
              <a:srgbClr val="08406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B93966-F0B1-4DC1-9839-7693BD664CF2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6505F49-5FD0-4851-8DF6-3BFE01318C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144B2E0-D2D3-4E77-94B3-5167A0A9C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4FB4E9E-9247-43B0-8DA0-E99E9524A28B}"/>
              </a:ext>
            </a:extLst>
          </p:cNvPr>
          <p:cNvSpPr/>
          <p:nvPr/>
        </p:nvSpPr>
        <p:spPr>
          <a:xfrm>
            <a:off x="1112369" y="1254869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9101D2-DED0-47EB-9813-CC4A9B58C2E0}"/>
              </a:ext>
            </a:extLst>
          </p:cNvPr>
          <p:cNvSpPr/>
          <p:nvPr/>
        </p:nvSpPr>
        <p:spPr>
          <a:xfrm>
            <a:off x="1112370" y="5586076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21D36F-5BE8-48EA-ACA9-E9B70A7C7099}"/>
              </a:ext>
            </a:extLst>
          </p:cNvPr>
          <p:cNvSpPr txBox="1"/>
          <p:nvPr/>
        </p:nvSpPr>
        <p:spPr>
          <a:xfrm>
            <a:off x="2070374" y="1444721"/>
            <a:ext cx="34870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/>
              <a:t>ЕГЕР ПАЦИЕНТТЕ ЕКІ ЖСН БОЛСА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1027702" y="2291994"/>
            <a:ext cx="50682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 err="1"/>
              <a:t>Тұруға</a:t>
            </a:r>
            <a:r>
              <a:rPr lang="ru-RU" sz="1800" dirty="0"/>
              <a:t> </a:t>
            </a:r>
            <a:r>
              <a:rPr lang="ru-RU" sz="1800" dirty="0" err="1"/>
              <a:t>ықтиярхат</a:t>
            </a:r>
            <a:r>
              <a:rPr lang="ru-RU" sz="1800" dirty="0"/>
              <a:t> (</a:t>
            </a:r>
            <a:r>
              <a:rPr lang="ru-RU" sz="1800" dirty="0" err="1"/>
              <a:t>тұруға</a:t>
            </a:r>
            <a:r>
              <a:rPr lang="ru-RU" sz="1800" dirty="0"/>
              <a:t> </a:t>
            </a:r>
            <a:r>
              <a:rPr lang="ru-RU" sz="1800" dirty="0" err="1"/>
              <a:t>рұқсат</a:t>
            </a:r>
            <a:r>
              <a:rPr lang="ru-RU" sz="1800" dirty="0"/>
              <a:t>) </a:t>
            </a:r>
            <a:r>
              <a:rPr lang="ru-RU" sz="1800" dirty="0" err="1"/>
              <a:t>немесе</a:t>
            </a:r>
            <a:r>
              <a:rPr lang="ru-RU" sz="1800" dirty="0"/>
              <a:t> ҚР АЗАМАТТЫҒЫН </a:t>
            </a:r>
            <a:r>
              <a:rPr lang="ru-RU" sz="1800" dirty="0" err="1"/>
              <a:t>алған</a:t>
            </a:r>
            <a:r>
              <a:rPr lang="ru-RU" sz="1800" dirty="0"/>
              <a:t> </a:t>
            </a:r>
            <a:r>
              <a:rPr lang="ru-RU" sz="1800" dirty="0" err="1"/>
              <a:t>шетелдік</a:t>
            </a:r>
            <a:r>
              <a:rPr lang="ru-RU" sz="1800" dirty="0"/>
              <a:t> </a:t>
            </a:r>
            <a:r>
              <a:rPr lang="ru-RU" sz="1800" dirty="0" err="1"/>
              <a:t>азаматтарда</a:t>
            </a:r>
            <a:r>
              <a:rPr lang="ru-RU" sz="1800" dirty="0"/>
              <a:t> 2 ЖСН </a:t>
            </a:r>
            <a:r>
              <a:rPr lang="ru-RU" sz="1800" dirty="0" err="1"/>
              <a:t>болуы</a:t>
            </a:r>
            <a:r>
              <a:rPr lang="ru-RU" sz="1800" dirty="0"/>
              <a:t> </a:t>
            </a:r>
            <a:r>
              <a:rPr lang="ru-RU" sz="1800" dirty="0" err="1"/>
              <a:t>мүмкін</a:t>
            </a:r>
            <a:endParaRPr lang="ru-RU" sz="1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B73D12-F7E9-486A-8E75-E8ECEA14F947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0E7530-2E40-4FA9-BCAA-660A71ABF603}"/>
              </a:ext>
            </a:extLst>
          </p:cNvPr>
          <p:cNvSpPr txBox="1"/>
          <p:nvPr/>
        </p:nvSpPr>
        <p:spPr>
          <a:xfrm rot="16200000">
            <a:off x="-2218528" y="3831999"/>
            <a:ext cx="5282199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6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07225-A09C-4370-85D4-D77156959D3C}"/>
              </a:ext>
            </a:extLst>
          </p:cNvPr>
          <p:cNvSpPr txBox="1"/>
          <p:nvPr/>
        </p:nvSpPr>
        <p:spPr>
          <a:xfrm>
            <a:off x="1308581" y="127622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МӘМС</a:t>
            </a:r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ЖҮЙЕСІНДЕГІ САҚТАНДЫРЫЛУ МӘРТЕБЕСІ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14DB1E3-2D84-4BFF-9793-A07E967F9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96" y="1390444"/>
            <a:ext cx="498123" cy="49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5C7BD4-D98F-4012-85B4-C0068D98E9A9}"/>
              </a:ext>
            </a:extLst>
          </p:cNvPr>
          <p:cNvSpPr txBox="1"/>
          <p:nvPr/>
        </p:nvSpPr>
        <p:spPr>
          <a:xfrm>
            <a:off x="1525825" y="3429000"/>
            <a:ext cx="4821709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 err="1"/>
              <a:t>Мұндай</a:t>
            </a:r>
            <a:r>
              <a:rPr lang="ru-RU" sz="1800" dirty="0"/>
              <a:t> </a:t>
            </a:r>
            <a:r>
              <a:rPr lang="ru-RU" sz="1800" dirty="0" err="1"/>
              <a:t>азаматтардың</a:t>
            </a:r>
            <a:r>
              <a:rPr lang="ru-RU" sz="1800" dirty="0"/>
              <a:t> </a:t>
            </a:r>
            <a:r>
              <a:rPr lang="ru-RU" sz="1800" dirty="0" err="1"/>
              <a:t>бұрынғы</a:t>
            </a:r>
            <a:r>
              <a:rPr lang="ru-RU" sz="1800" dirty="0"/>
              <a:t> ЖСН-не </a:t>
            </a:r>
            <a:r>
              <a:rPr lang="ru-RU" sz="1800" dirty="0" err="1"/>
              <a:t>тіркелген</a:t>
            </a:r>
            <a:r>
              <a:rPr lang="ru-RU" sz="1800" dirty="0"/>
              <a:t> </a:t>
            </a:r>
            <a:r>
              <a:rPr lang="ru-RU" sz="1800" dirty="0" err="1"/>
              <a:t>аударылуы</a:t>
            </a:r>
            <a:r>
              <a:rPr lang="ru-RU" sz="1800" dirty="0"/>
              <a:t> </a:t>
            </a:r>
            <a:r>
              <a:rPr lang="ru-RU" sz="1800" dirty="0" err="1"/>
              <a:t>тиіс</a:t>
            </a:r>
            <a:r>
              <a:rPr lang="ru-RU" sz="1800" dirty="0"/>
              <a:t> </a:t>
            </a:r>
            <a:r>
              <a:rPr lang="ru-RU" sz="1800" dirty="0" err="1"/>
              <a:t>міндетті</a:t>
            </a:r>
            <a:r>
              <a:rPr lang="ru-RU" sz="1800" dirty="0"/>
              <a:t> </a:t>
            </a:r>
            <a:r>
              <a:rPr lang="ru-RU" sz="1800" dirty="0" err="1"/>
              <a:t>медициналық</a:t>
            </a:r>
            <a:r>
              <a:rPr lang="ru-RU" sz="1800" dirty="0"/>
              <a:t> </a:t>
            </a:r>
            <a:r>
              <a:rPr lang="ru-RU" sz="1800" dirty="0" err="1"/>
              <a:t>сақтандыру</a:t>
            </a:r>
            <a:r>
              <a:rPr lang="ru-RU" sz="1800" dirty="0"/>
              <a:t> </a:t>
            </a:r>
            <a:r>
              <a:rPr lang="ru-RU" sz="1800" dirty="0" err="1"/>
              <a:t>бойынша</a:t>
            </a:r>
            <a:r>
              <a:rPr lang="ru-RU" sz="1800" dirty="0"/>
              <a:t> </a:t>
            </a:r>
            <a:r>
              <a:rPr lang="ru-RU" sz="1800" dirty="0" err="1"/>
              <a:t>төлемдерді</a:t>
            </a:r>
            <a:r>
              <a:rPr lang="ru-RU" sz="1800" dirty="0"/>
              <a:t> </a:t>
            </a:r>
            <a:r>
              <a:rPr lang="ru-RU" sz="1800" dirty="0" err="1"/>
              <a:t>жаңа</a:t>
            </a:r>
            <a:r>
              <a:rPr lang="ru-RU" sz="1800" dirty="0"/>
              <a:t> ЖСН -</a:t>
            </a:r>
            <a:r>
              <a:rPr lang="ru-RU" sz="1800" dirty="0" err="1"/>
              <a:t>ге</a:t>
            </a:r>
            <a:r>
              <a:rPr lang="ru-RU" sz="1800" dirty="0"/>
              <a:t> </a:t>
            </a:r>
            <a:r>
              <a:rPr lang="ru-RU" sz="1800" dirty="0" err="1"/>
              <a:t>аудару</a:t>
            </a:r>
            <a:r>
              <a:rPr lang="ru-RU" sz="1800" dirty="0"/>
              <a:t> </a:t>
            </a:r>
            <a:r>
              <a:rPr lang="ru-RU" sz="1800" dirty="0" err="1"/>
              <a:t>қажет</a:t>
            </a:r>
            <a:endParaRPr lang="ru-RU" sz="1800" dirty="0"/>
          </a:p>
          <a:p>
            <a:r>
              <a:rPr lang="ru-RU" b="0" dirty="0" err="1"/>
              <a:t>Ол</a:t>
            </a:r>
            <a:r>
              <a:rPr lang="ru-RU" b="0" dirty="0"/>
              <a:t> </a:t>
            </a:r>
            <a:r>
              <a:rPr lang="ru-RU" b="0" dirty="0" err="1"/>
              <a:t>үшін</a:t>
            </a:r>
            <a:r>
              <a:rPr lang="ru-RU" b="0" dirty="0"/>
              <a:t> </a:t>
            </a:r>
            <a:r>
              <a:rPr lang="ru-RU" b="0" dirty="0" err="1"/>
              <a:t>Медициналық</a:t>
            </a:r>
            <a:r>
              <a:rPr lang="ru-RU" b="0" dirty="0"/>
              <a:t> </a:t>
            </a:r>
            <a:r>
              <a:rPr lang="ru-RU" b="0" dirty="0" err="1"/>
              <a:t>сақтандыру</a:t>
            </a:r>
            <a:r>
              <a:rPr lang="ru-RU" b="0" dirty="0"/>
              <a:t> </a:t>
            </a:r>
            <a:r>
              <a:rPr lang="ru-RU" b="0" dirty="0" err="1"/>
              <a:t>қорына</a:t>
            </a:r>
            <a:r>
              <a:rPr lang="ru-RU" b="0" dirty="0"/>
              <a:t> </a:t>
            </a:r>
            <a:r>
              <a:rPr lang="ru-RU" b="0" dirty="0" err="1"/>
              <a:t>бір</a:t>
            </a:r>
            <a:r>
              <a:rPr lang="ru-RU" b="0" dirty="0"/>
              <a:t> </a:t>
            </a:r>
            <a:r>
              <a:rPr lang="ru-RU" b="0" dirty="0" err="1"/>
              <a:t>адамның</a:t>
            </a:r>
            <a:r>
              <a:rPr lang="ru-RU" b="0" dirty="0"/>
              <a:t> ЖСН </a:t>
            </a:r>
            <a:r>
              <a:rPr lang="ru-RU" b="0" dirty="0" err="1"/>
              <a:t>біріктіру</a:t>
            </a:r>
            <a:r>
              <a:rPr lang="ru-RU" b="0" dirty="0"/>
              <a:t> </a:t>
            </a:r>
            <a:r>
              <a:rPr lang="ru-RU" b="0" dirty="0" err="1"/>
              <a:t>және</a:t>
            </a:r>
            <a:r>
              <a:rPr lang="ru-RU" b="0" dirty="0"/>
              <a:t> </a:t>
            </a:r>
            <a:r>
              <a:rPr lang="ru-RU" b="0" dirty="0" err="1"/>
              <a:t>жаңа</a:t>
            </a:r>
            <a:r>
              <a:rPr lang="ru-RU" b="0" dirty="0"/>
              <a:t> ЖСН -</a:t>
            </a:r>
            <a:r>
              <a:rPr lang="ru-RU" b="0" dirty="0" err="1"/>
              <a:t>ге</a:t>
            </a:r>
            <a:r>
              <a:rPr lang="ru-RU" b="0" dirty="0"/>
              <a:t> </a:t>
            </a:r>
            <a:r>
              <a:rPr lang="ru-RU" b="0" dirty="0" err="1"/>
              <a:t>төлемдерді</a:t>
            </a:r>
            <a:r>
              <a:rPr lang="ru-RU" b="0" dirty="0"/>
              <a:t> </a:t>
            </a:r>
            <a:r>
              <a:rPr lang="ru-RU" b="0" dirty="0" err="1"/>
              <a:t>аудару</a:t>
            </a:r>
            <a:r>
              <a:rPr lang="ru-RU" b="0" dirty="0"/>
              <a:t> </a:t>
            </a:r>
            <a:r>
              <a:rPr lang="ru-RU" b="0" dirty="0" err="1"/>
              <a:t>туралы</a:t>
            </a:r>
            <a:r>
              <a:rPr lang="ru-RU" b="0" dirty="0"/>
              <a:t> </a:t>
            </a:r>
            <a:r>
              <a:rPr lang="ru-RU" b="0" dirty="0" err="1"/>
              <a:t>өтініш</a:t>
            </a:r>
            <a:r>
              <a:rPr lang="ru-RU" b="0" dirty="0"/>
              <a:t> </a:t>
            </a:r>
            <a:r>
              <a:rPr lang="ru-RU" b="0" dirty="0" err="1"/>
              <a:t>жазу</a:t>
            </a:r>
            <a:r>
              <a:rPr lang="ru-RU" b="0" dirty="0"/>
              <a:t> </a:t>
            </a:r>
            <a:r>
              <a:rPr lang="ru-RU" b="0" dirty="0" err="1"/>
              <a:t>қажет</a:t>
            </a:r>
            <a:r>
              <a:rPr lang="ru-RU" b="0" dirty="0"/>
              <a:t>.</a:t>
            </a:r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3D0CA330-8608-4566-A7B1-3021DED7BAF2}"/>
              </a:ext>
            </a:extLst>
          </p:cNvPr>
          <p:cNvSpPr/>
          <p:nvPr/>
        </p:nvSpPr>
        <p:spPr>
          <a:xfrm rot="16200000">
            <a:off x="899560" y="3784195"/>
            <a:ext cx="754406" cy="459160"/>
          </a:xfrm>
          <a:prstGeom prst="downArrow">
            <a:avLst>
              <a:gd name="adj1" fmla="val 57061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2A86728-5338-4E5C-A3CE-4022D616F1D0}"/>
              </a:ext>
            </a:extLst>
          </p:cNvPr>
          <p:cNvSpPr/>
          <p:nvPr/>
        </p:nvSpPr>
        <p:spPr>
          <a:xfrm>
            <a:off x="907584" y="2367962"/>
            <a:ext cx="5439950" cy="809693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BEC3926-94E5-4C4F-AE20-14151FC48F03}"/>
              </a:ext>
            </a:extLst>
          </p:cNvPr>
          <p:cNvSpPr txBox="1"/>
          <p:nvPr/>
        </p:nvSpPr>
        <p:spPr>
          <a:xfrm>
            <a:off x="2319440" y="5683145"/>
            <a:ext cx="35626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 err="1"/>
              <a:t>Өтінішті</a:t>
            </a:r>
            <a:r>
              <a:rPr lang="ru-RU" sz="1800" dirty="0"/>
              <a:t> </a:t>
            </a:r>
            <a:r>
              <a:rPr lang="ru-RU" sz="1800" dirty="0" err="1"/>
              <a:t>электронды</a:t>
            </a:r>
            <a:r>
              <a:rPr lang="ru-RU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kanc@fms.kz </a:t>
            </a:r>
            <a:r>
              <a:rPr lang="ru-RU" sz="1800" dirty="0" err="1"/>
              <a:t>мекенжайына</a:t>
            </a:r>
            <a:r>
              <a:rPr lang="ru-RU" sz="1800" dirty="0"/>
              <a:t> </a:t>
            </a:r>
            <a:r>
              <a:rPr lang="ru-RU" sz="1800" dirty="0" err="1"/>
              <a:t>жіберу</a:t>
            </a:r>
            <a:r>
              <a:rPr lang="ru-RU" sz="1800" dirty="0"/>
              <a:t> </a:t>
            </a:r>
            <a:r>
              <a:rPr lang="ru-RU" sz="1800" dirty="0" err="1"/>
              <a:t>керек</a:t>
            </a:r>
            <a:endParaRPr lang="ru-RU" sz="2400" b="0" dirty="0">
              <a:solidFill>
                <a:srgbClr val="0070C0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3F53523-49B0-45F0-940F-9CDD0EF20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02" y="5395589"/>
            <a:ext cx="1138141" cy="113814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88C588D-E48B-421C-A11A-67BC5B2F7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733C7A-7188-4FF6-9191-EB7C51D1F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333" y="1254869"/>
            <a:ext cx="4155279" cy="527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66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95A1A3-7889-4258-AA58-D278D7A5D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492395" y="93901"/>
            <a:ext cx="5612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D8E3D"/>
                </a:solidFill>
                <a:latin typeface="FS Joey Pro" panose="02000806040000020004" pitchFamily="50" charset="-52"/>
              </a:rPr>
              <a:t>МӘМС</a:t>
            </a:r>
            <a:r>
              <a:rPr lang="ru-RU" sz="2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ЖҮЙЕСІНДЕГІ БЕРЕШЕКТІ ЖОЮ</a:t>
            </a:r>
            <a:endParaRPr lang="ru-RU" sz="2800" b="1" dirty="0">
              <a:solidFill>
                <a:srgbClr val="6D8E3D"/>
              </a:solidFill>
              <a:latin typeface="FS Joey Pro" panose="02000806040000020004" pitchFamily="50" charset="-52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D64FD6-FD68-4EE1-AD22-5EF38DB2AFC0}"/>
              </a:ext>
            </a:extLst>
          </p:cNvPr>
          <p:cNvSpPr/>
          <p:nvPr/>
        </p:nvSpPr>
        <p:spPr>
          <a:xfrm>
            <a:off x="253294" y="1294327"/>
            <a:ext cx="400996" cy="5413899"/>
          </a:xfrm>
          <a:prstGeom prst="rect">
            <a:avLst/>
          </a:prstGeom>
          <a:solidFill>
            <a:srgbClr val="6D8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0ACDE-6278-4624-BE0C-D5511D810AC7}"/>
              </a:ext>
            </a:extLst>
          </p:cNvPr>
          <p:cNvSpPr txBox="1"/>
          <p:nvPr/>
        </p:nvSpPr>
        <p:spPr>
          <a:xfrm rot="16200000">
            <a:off x="-2218528" y="3816610"/>
            <a:ext cx="528219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FS Joey Pro" panose="02000806040000020004" pitchFamily="50" charset="-52"/>
              </a:rPr>
              <a:t>МІНДЕТТІ ӘЛЕУМЕТТІК МЕДИЦИНАЛЫҚ САҚТАНДЫРУ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8670942-5376-4214-9C62-D8D47ADC8D39}"/>
              </a:ext>
            </a:extLst>
          </p:cNvPr>
          <p:cNvSpPr/>
          <p:nvPr/>
        </p:nvSpPr>
        <p:spPr>
          <a:xfrm>
            <a:off x="907584" y="1068056"/>
            <a:ext cx="5998313" cy="85512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E30F5-EEF6-4760-9213-58A0E93C5F42}"/>
              </a:ext>
            </a:extLst>
          </p:cNvPr>
          <p:cNvSpPr txBox="1"/>
          <p:nvPr/>
        </p:nvSpPr>
        <p:spPr>
          <a:xfrm>
            <a:off x="1501218" y="1138699"/>
            <a:ext cx="4988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2000" dirty="0" err="1"/>
              <a:t>Пайда</a:t>
            </a:r>
            <a:r>
              <a:rPr lang="ru-RU" sz="2000" dirty="0"/>
              <a:t> </a:t>
            </a:r>
            <a:r>
              <a:rPr lang="ru-RU" sz="2000" dirty="0" err="1"/>
              <a:t>болған</a:t>
            </a:r>
            <a:r>
              <a:rPr lang="ru-RU" sz="2000" dirty="0"/>
              <a:t> </a:t>
            </a:r>
            <a:r>
              <a:rPr lang="ru-RU" sz="2000" dirty="0" err="1"/>
              <a:t>берешекті</a:t>
            </a:r>
            <a:r>
              <a:rPr lang="ru-RU" sz="2000" dirty="0"/>
              <a:t> </a:t>
            </a:r>
            <a:r>
              <a:rPr lang="ru-RU" sz="2000" dirty="0" err="1"/>
              <a:t>жою</a:t>
            </a:r>
            <a:r>
              <a:rPr lang="ru-RU" sz="2000" dirty="0"/>
              <a:t> </a:t>
            </a:r>
            <a:r>
              <a:rPr lang="ru-RU" sz="2000" dirty="0" err="1"/>
              <a:t>үшін</a:t>
            </a:r>
            <a:r>
              <a:rPr lang="ru-RU" sz="2000" dirty="0"/>
              <a:t>: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B188DC-2E4A-4AA3-BDF3-FD3DC6AD8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72" y="1212802"/>
            <a:ext cx="498123" cy="4981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51BBCE-0539-4389-86B2-4DD97B4EBE1B}"/>
              </a:ext>
            </a:extLst>
          </p:cNvPr>
          <p:cNvSpPr txBox="1"/>
          <p:nvPr/>
        </p:nvSpPr>
        <p:spPr>
          <a:xfrm>
            <a:off x="1935598" y="2153030"/>
            <a:ext cx="423877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pPr>
              <a:spcBef>
                <a:spcPts val="1200"/>
              </a:spcBef>
            </a:pPr>
            <a:r>
              <a:rPr lang="ru-RU" dirty="0" err="1"/>
              <a:t>жеңілдік</a:t>
            </a:r>
            <a:r>
              <a:rPr lang="ru-RU" dirty="0"/>
              <a:t> </a:t>
            </a:r>
            <a:r>
              <a:rPr lang="ru-RU" dirty="0" err="1"/>
              <a:t>санатында</a:t>
            </a:r>
            <a:r>
              <a:rPr lang="ru-RU" dirty="0"/>
              <a:t> </a:t>
            </a:r>
            <a:r>
              <a:rPr lang="ru-RU" dirty="0" err="1"/>
              <a:t>болған</a:t>
            </a:r>
            <a:r>
              <a:rPr lang="ru-RU" dirty="0"/>
              <a:t> </a:t>
            </a:r>
            <a:r>
              <a:rPr lang="ru-RU" dirty="0" err="1"/>
              <a:t>уақытта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/>
              <a:t>ҚР </a:t>
            </a:r>
            <a:r>
              <a:rPr lang="ru-RU" dirty="0" err="1"/>
              <a:t>азаматтығына</a:t>
            </a:r>
            <a:r>
              <a:rPr lang="ru-RU" dirty="0"/>
              <a:t>/ </a:t>
            </a:r>
            <a:r>
              <a:rPr lang="ru-RU" dirty="0" err="1"/>
              <a:t>тұруға</a:t>
            </a:r>
            <a:r>
              <a:rPr lang="ru-RU" dirty="0"/>
              <a:t> </a:t>
            </a:r>
            <a:r>
              <a:rPr lang="ru-RU" dirty="0" err="1"/>
              <a:t>ықтиярхатты</a:t>
            </a:r>
            <a:r>
              <a:rPr lang="ru-RU" dirty="0"/>
              <a:t> </a:t>
            </a:r>
            <a:r>
              <a:rPr lang="ru-RU" dirty="0" err="1"/>
              <a:t>алғанға</a:t>
            </a:r>
            <a:r>
              <a:rPr lang="ru-RU" dirty="0"/>
              <a:t> </a:t>
            </a:r>
            <a:r>
              <a:rPr lang="ru-RU" dirty="0" err="1"/>
              <a:t>дейін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dirty="0" err="1"/>
              <a:t>еңбек</a:t>
            </a:r>
            <a:r>
              <a:rPr lang="ru-RU" dirty="0"/>
              <a:t> </a:t>
            </a:r>
            <a:r>
              <a:rPr lang="ru-RU" dirty="0" err="1"/>
              <a:t>мигрантының</a:t>
            </a:r>
            <a:r>
              <a:rPr lang="ru-RU" dirty="0"/>
              <a:t> ҚР </a:t>
            </a:r>
            <a:r>
              <a:rPr lang="ru-RU" dirty="0" err="1"/>
              <a:t>аумағына</a:t>
            </a:r>
            <a:r>
              <a:rPr lang="ru-RU" dirty="0"/>
              <a:t> </a:t>
            </a:r>
            <a:r>
              <a:rPr lang="ru-RU" dirty="0" err="1"/>
              <a:t>келгенге</a:t>
            </a:r>
            <a:r>
              <a:rPr lang="ru-RU" dirty="0"/>
              <a:t> </a:t>
            </a:r>
            <a:r>
              <a:rPr lang="ru-RU" dirty="0" err="1"/>
              <a:t>дейін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BF54D09-484D-4644-846F-824D1A789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29" y="2299689"/>
            <a:ext cx="208870" cy="20887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3CF8BC4-1664-410E-85C1-CB26C7016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93" y="2703312"/>
            <a:ext cx="208870" cy="20887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6B636B4-C895-4302-BFE6-25B449825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329" y="3411609"/>
            <a:ext cx="208870" cy="20887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7D78378-3201-47F7-93EC-EF5B2523ABA8}"/>
              </a:ext>
            </a:extLst>
          </p:cNvPr>
          <p:cNvSpPr txBox="1"/>
          <p:nvPr/>
        </p:nvSpPr>
        <p:spPr>
          <a:xfrm>
            <a:off x="1505047" y="4374923"/>
            <a:ext cx="5099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 err="1"/>
              <a:t>Медициналық</a:t>
            </a:r>
            <a:r>
              <a:rPr lang="ru-RU" sz="1800" dirty="0"/>
              <a:t> </a:t>
            </a:r>
            <a:r>
              <a:rPr lang="ru-RU" sz="1800" dirty="0" err="1"/>
              <a:t>сақтандыру</a:t>
            </a:r>
            <a:r>
              <a:rPr lang="ru-RU" sz="1800" dirty="0"/>
              <a:t> </a:t>
            </a:r>
            <a:r>
              <a:rPr lang="ru-RU" sz="1800" dirty="0" err="1"/>
              <a:t>қорына</a:t>
            </a:r>
            <a:r>
              <a:rPr lang="ru-RU" sz="1800" dirty="0"/>
              <a:t> </a:t>
            </a:r>
            <a:r>
              <a:rPr lang="ru-RU" sz="1800" dirty="0" err="1"/>
              <a:t>өтініш</a:t>
            </a:r>
            <a:r>
              <a:rPr lang="ru-RU" sz="1800" dirty="0"/>
              <a:t> </a:t>
            </a:r>
            <a:r>
              <a:rPr lang="ru-RU" sz="1800" dirty="0" err="1"/>
              <a:t>жазу</a:t>
            </a:r>
            <a:r>
              <a:rPr lang="ru-RU" sz="1800" dirty="0"/>
              <a:t> </a:t>
            </a:r>
            <a:r>
              <a:rPr lang="ru-RU" sz="1800" dirty="0" err="1"/>
              <a:t>керек</a:t>
            </a:r>
            <a:endParaRPr lang="ru-RU" sz="18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42F4783-BB2D-4366-9EBB-58185716E8EA}"/>
              </a:ext>
            </a:extLst>
          </p:cNvPr>
          <p:cNvSpPr/>
          <p:nvPr/>
        </p:nvSpPr>
        <p:spPr>
          <a:xfrm>
            <a:off x="1240993" y="5608735"/>
            <a:ext cx="4769701" cy="809693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id="{F303A3AD-4645-459A-BEB8-D2B3B7D53E3B}"/>
              </a:ext>
            </a:extLst>
          </p:cNvPr>
          <p:cNvSpPr/>
          <p:nvPr/>
        </p:nvSpPr>
        <p:spPr>
          <a:xfrm rot="16200000">
            <a:off x="1100392" y="4607239"/>
            <a:ext cx="491710" cy="327592"/>
          </a:xfrm>
          <a:prstGeom prst="downArrow">
            <a:avLst>
              <a:gd name="adj1" fmla="val 57061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969B50-DB5F-4817-A73D-5E8C4E38DD6C}"/>
              </a:ext>
            </a:extLst>
          </p:cNvPr>
          <p:cNvSpPr txBox="1"/>
          <p:nvPr/>
        </p:nvSpPr>
        <p:spPr>
          <a:xfrm>
            <a:off x="2369609" y="5686754"/>
            <a:ext cx="3631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800" dirty="0" err="1"/>
              <a:t>Өтінішті</a:t>
            </a:r>
            <a:r>
              <a:rPr lang="ru-RU" sz="1800" dirty="0"/>
              <a:t> </a:t>
            </a:r>
            <a:r>
              <a:rPr lang="ru-RU" sz="1800" dirty="0" err="1"/>
              <a:t>электронды</a:t>
            </a:r>
            <a:r>
              <a:rPr lang="ru-RU" sz="1800" dirty="0"/>
              <a:t> </a:t>
            </a:r>
            <a:r>
              <a:rPr lang="en-US" sz="1800" dirty="0">
                <a:solidFill>
                  <a:srgbClr val="0070C0"/>
                </a:solidFill>
              </a:rPr>
              <a:t>kanc@fms.kz </a:t>
            </a:r>
            <a:r>
              <a:rPr lang="ru-RU" sz="1800" dirty="0" err="1"/>
              <a:t>мекенжайына</a:t>
            </a:r>
            <a:r>
              <a:rPr lang="ru-RU" sz="1800" dirty="0"/>
              <a:t> </a:t>
            </a:r>
            <a:r>
              <a:rPr lang="ru-RU" sz="1800" dirty="0" err="1"/>
              <a:t>жіберу</a:t>
            </a:r>
            <a:r>
              <a:rPr lang="ru-RU" sz="1800" dirty="0"/>
              <a:t> </a:t>
            </a:r>
            <a:r>
              <a:rPr lang="ru-RU" sz="1800" dirty="0" err="1"/>
              <a:t>керек</a:t>
            </a: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EC1C899-CA1F-4496-9EED-56DF704573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325" y="5418248"/>
            <a:ext cx="1138141" cy="113814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5D301DA-AFC1-4B27-B4D5-6F2EB1DEB7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DDEC5-3548-4C73-94EC-74D21BC4E6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9707" y="1064511"/>
            <a:ext cx="4154709" cy="544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69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210FFC4C-19C7-4501-B130-632AA6C6C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2FC70454-FFEC-471E-915A-D72490B27753}"/>
              </a:ext>
            </a:extLst>
          </p:cNvPr>
          <p:cNvSpPr/>
          <p:nvPr/>
        </p:nvSpPr>
        <p:spPr>
          <a:xfrm>
            <a:off x="8000613" y="3212646"/>
            <a:ext cx="3281042" cy="35548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F9D7E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2933D58D-B61D-4D18-8269-03A7B8461080}"/>
              </a:ext>
            </a:extLst>
          </p:cNvPr>
          <p:cNvSpPr/>
          <p:nvPr/>
        </p:nvSpPr>
        <p:spPr>
          <a:xfrm>
            <a:off x="8000613" y="1931349"/>
            <a:ext cx="3281042" cy="507296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9C7EEF98-0597-449B-9CEB-370CE831F258}"/>
              </a:ext>
            </a:extLst>
          </p:cNvPr>
          <p:cNvSpPr/>
          <p:nvPr/>
        </p:nvSpPr>
        <p:spPr>
          <a:xfrm>
            <a:off x="8000613" y="2630361"/>
            <a:ext cx="3281042" cy="507296"/>
          </a:xfrm>
          <a:prstGeom prst="rect">
            <a:avLst/>
          </a:prstGeom>
          <a:solidFill>
            <a:srgbClr val="F9D7E0">
              <a:alpha val="50000"/>
            </a:srgbClr>
          </a:solidFill>
          <a:ln>
            <a:solidFill>
              <a:srgbClr val="F9D7E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4B6AFE-5FAD-4703-A965-6101A7226FD9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29CA237A-22D2-4138-AD63-F90CBC78B6ED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B0E107D-8B7C-4CED-914F-78BC096A7DE2}"/>
              </a:ext>
            </a:extLst>
          </p:cNvPr>
          <p:cNvSpPr txBox="1"/>
          <p:nvPr/>
        </p:nvSpPr>
        <p:spPr>
          <a:xfrm>
            <a:off x="1476375" y="180740"/>
            <a:ext cx="5672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СТОМАТОЛОГИЯЛЫҚ КӨМЕК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7C2D54-7C41-4549-87E0-8FF8A1903FB2}"/>
              </a:ext>
            </a:extLst>
          </p:cNvPr>
          <p:cNvSpPr txBox="1"/>
          <p:nvPr/>
        </p:nvSpPr>
        <p:spPr>
          <a:xfrm>
            <a:off x="351914" y="904533"/>
            <a:ext cx="78794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«</a:t>
            </a:r>
            <a:r>
              <a:rPr lang="ru-RU" dirty="0" err="1"/>
              <a:t>Халықтың</a:t>
            </a:r>
            <a:r>
              <a:rPr lang="ru-RU" dirty="0"/>
              <a:t> </a:t>
            </a:r>
            <a:r>
              <a:rPr lang="ru-RU" dirty="0" err="1"/>
              <a:t>шұғыл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жоспарлы</a:t>
            </a:r>
            <a:r>
              <a:rPr lang="ru-RU" dirty="0"/>
              <a:t> </a:t>
            </a:r>
            <a:r>
              <a:rPr lang="ru-RU" dirty="0" err="1"/>
              <a:t>стоматологиялық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алуға</a:t>
            </a:r>
            <a:r>
              <a:rPr lang="ru-RU" dirty="0"/>
              <a:t> </a:t>
            </a:r>
            <a:r>
              <a:rPr lang="ru-RU" dirty="0" err="1"/>
              <a:t>жататын</a:t>
            </a:r>
            <a:r>
              <a:rPr lang="ru-RU" dirty="0"/>
              <a:t>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санаттарының</a:t>
            </a:r>
            <a:r>
              <a:rPr lang="ru-RU" dirty="0"/>
              <a:t> </a:t>
            </a:r>
            <a:r>
              <a:rPr lang="ru-RU" dirty="0" err="1"/>
              <a:t>тізбесін</a:t>
            </a:r>
            <a:r>
              <a:rPr lang="ru-RU" dirty="0"/>
              <a:t> </a:t>
            </a:r>
            <a:r>
              <a:rPr lang="ru-RU" dirty="0" err="1"/>
              <a:t>бекіту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» ҚР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r>
              <a:rPr lang="ru-RU" dirty="0"/>
              <a:t> 2020 </a:t>
            </a:r>
            <a:r>
              <a:rPr lang="ru-RU" dirty="0" err="1"/>
              <a:t>жылғы</a:t>
            </a:r>
            <a:r>
              <a:rPr lang="ru-RU" dirty="0"/>
              <a:t> 21 </a:t>
            </a:r>
            <a:r>
              <a:rPr lang="ru-RU" dirty="0" err="1"/>
              <a:t>қыркүйектегі</a:t>
            </a:r>
            <a:r>
              <a:rPr lang="ru-RU" dirty="0"/>
              <a:t> № ҚР ДСМ-106/2020 </a:t>
            </a:r>
            <a:r>
              <a:rPr lang="ru-RU" dirty="0" err="1"/>
              <a:t>бұйрығы</a:t>
            </a:r>
            <a:r>
              <a:rPr lang="ru-RU" dirty="0"/>
              <a:t>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9477F0F-F0C8-463C-A939-0A55805BA577}"/>
              </a:ext>
            </a:extLst>
          </p:cNvPr>
          <p:cNvSpPr/>
          <p:nvPr/>
        </p:nvSpPr>
        <p:spPr>
          <a:xfrm>
            <a:off x="1722909" y="3722511"/>
            <a:ext cx="1873195" cy="1483140"/>
          </a:xfrm>
          <a:prstGeom prst="rect">
            <a:avLst/>
          </a:prstGeom>
          <a:solidFill>
            <a:srgbClr val="F6CED8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804EC9F-CB4B-4B8C-9025-E98DFF83F59C}"/>
              </a:ext>
            </a:extLst>
          </p:cNvPr>
          <p:cNvSpPr/>
          <p:nvPr/>
        </p:nvSpPr>
        <p:spPr>
          <a:xfrm>
            <a:off x="1720148" y="5303312"/>
            <a:ext cx="1873195" cy="1177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475A91-ADDF-4195-9AD1-97740FB57047}"/>
              </a:ext>
            </a:extLst>
          </p:cNvPr>
          <p:cNvSpPr txBox="1"/>
          <p:nvPr/>
        </p:nvSpPr>
        <p:spPr>
          <a:xfrm>
            <a:off x="1699610" y="3767502"/>
            <a:ext cx="1977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Шұғыл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жағдай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(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мысалы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,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өткір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тіс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ауруы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),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ол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қажетті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медициналық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қызмет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көрсететін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жақын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маңдағы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стоматологиялық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клиникаға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жүгіне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алады</a:t>
            </a:r>
            <a:endParaRPr lang="ru-RU" altLang="ru-RU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A0E4F0-75B4-47D5-A60B-F0C1C251B979}"/>
              </a:ext>
            </a:extLst>
          </p:cNvPr>
          <p:cNvSpPr txBox="1"/>
          <p:nvPr/>
        </p:nvSpPr>
        <p:spPr>
          <a:xfrm>
            <a:off x="4060542" y="4109781"/>
            <a:ext cx="329101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Мұны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келесі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жолдармен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жасауға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болады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:</a:t>
            </a:r>
          </a:p>
          <a:p>
            <a:pPr marL="228600" indent="-228600">
              <a:buAutoNum type="arabicPeriod"/>
            </a:pP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Стоматологиялық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клиникадан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сұраңыз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  <a:p>
            <a:pPr marL="228600" indent="-228600">
              <a:buAutoNum type="arabicPeriod"/>
            </a:pP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fms.kz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сілтемесімен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өтіп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, ӘМСҚ веб -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сайтынан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«МККК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және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МӘМС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аясында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медициналық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көмек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көрсетуге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үміткер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денсаулық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сақтау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субъектілерінің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дерекқоры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»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бөлімінен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тексеріңіз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.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  <a:p>
            <a:pPr marL="0" indent="0">
              <a:buNone/>
            </a:pP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3. </a:t>
            </a:r>
            <a:r>
              <a:rPr lang="en-US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  <a:hlinkClick r:id="rId3"/>
              </a:rPr>
              <a:t>https://fms.ecc.kz</a:t>
            </a:r>
            <a:r>
              <a:rPr lang="kk-KZ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электрондық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мекенжайы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бойынша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ӘМСҚ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сатып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алу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сайтының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 «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Денсаулық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сақтау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субъектілерінің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дерекқоры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»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бөлімінен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тексеру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керек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94906C-FB19-483D-9684-51ABA2E896C2}"/>
              </a:ext>
            </a:extLst>
          </p:cNvPr>
          <p:cNvSpPr txBox="1"/>
          <p:nvPr/>
        </p:nvSpPr>
        <p:spPr>
          <a:xfrm>
            <a:off x="4791902" y="2554373"/>
            <a:ext cx="255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err="1">
                <a:latin typeface="FS Joey Pro" panose="02000506040000020004" pitchFamily="50" charset="-52"/>
              </a:rPr>
              <a:t>Емделуге</a:t>
            </a:r>
            <a:r>
              <a:rPr lang="ru-RU" dirty="0">
                <a:latin typeface="FS Joey Pro" panose="02000506040000020004" pitchFamily="50" charset="-52"/>
              </a:rPr>
              <a:t> </a:t>
            </a:r>
            <a:r>
              <a:rPr lang="ru-RU" dirty="0" err="1">
                <a:latin typeface="FS Joey Pro" panose="02000506040000020004" pitchFamily="50" charset="-52"/>
              </a:rPr>
              <a:t>баратын</a:t>
            </a:r>
            <a:r>
              <a:rPr lang="ru-RU" dirty="0">
                <a:latin typeface="FS Joey Pro" panose="02000506040000020004" pitchFamily="50" charset="-52"/>
              </a:rPr>
              <a:t> </a:t>
            </a:r>
            <a:r>
              <a:rPr lang="ru-RU" dirty="0" err="1">
                <a:latin typeface="FS Joey Pro" panose="02000506040000020004" pitchFamily="50" charset="-52"/>
              </a:rPr>
              <a:t>стоматологиялық</a:t>
            </a:r>
            <a:r>
              <a:rPr lang="ru-RU" dirty="0">
                <a:latin typeface="FS Joey Pro" panose="02000506040000020004" pitchFamily="50" charset="-52"/>
              </a:rPr>
              <a:t> </a:t>
            </a:r>
            <a:r>
              <a:rPr lang="ru-RU" dirty="0" err="1">
                <a:latin typeface="FS Joey Pro" panose="02000506040000020004" pitchFamily="50" charset="-52"/>
              </a:rPr>
              <a:t>клиниканың</a:t>
            </a:r>
            <a:r>
              <a:rPr lang="ru-RU" dirty="0">
                <a:latin typeface="FS Joey Pro" panose="02000506040000020004" pitchFamily="50" charset="-52"/>
              </a:rPr>
              <a:t> ӘМСҚ </a:t>
            </a:r>
            <a:r>
              <a:rPr lang="ru-RU" dirty="0" err="1">
                <a:latin typeface="FS Joey Pro" panose="02000506040000020004" pitchFamily="50" charset="-52"/>
              </a:rPr>
              <a:t>жеткізушілерінің</a:t>
            </a:r>
            <a:r>
              <a:rPr lang="ru-RU" dirty="0">
                <a:latin typeface="FS Joey Pro" panose="02000506040000020004" pitchFamily="50" charset="-52"/>
              </a:rPr>
              <a:t>/</a:t>
            </a:r>
            <a:r>
              <a:rPr lang="ru-RU" dirty="0" err="1">
                <a:latin typeface="FS Joey Pro" panose="02000506040000020004" pitchFamily="50" charset="-52"/>
              </a:rPr>
              <a:t>бірлесіп</a:t>
            </a:r>
            <a:r>
              <a:rPr lang="ru-RU" dirty="0">
                <a:latin typeface="FS Joey Pro" panose="02000506040000020004" pitchFamily="50" charset="-52"/>
              </a:rPr>
              <a:t> </a:t>
            </a:r>
            <a:r>
              <a:rPr lang="ru-RU" dirty="0" err="1">
                <a:latin typeface="FS Joey Pro" panose="02000506040000020004" pitchFamily="50" charset="-52"/>
              </a:rPr>
              <a:t>орындаушылардың</a:t>
            </a:r>
            <a:r>
              <a:rPr lang="ru-RU" dirty="0">
                <a:latin typeface="FS Joey Pro" panose="02000506040000020004" pitchFamily="50" charset="-52"/>
              </a:rPr>
              <a:t> </a:t>
            </a:r>
            <a:r>
              <a:rPr lang="ru-RU" dirty="0" err="1">
                <a:latin typeface="FS Joey Pro" panose="02000506040000020004" pitchFamily="50" charset="-52"/>
              </a:rPr>
              <a:t>тізімінде</a:t>
            </a:r>
            <a:r>
              <a:rPr lang="ru-RU" dirty="0">
                <a:latin typeface="FS Joey Pro" panose="02000506040000020004" pitchFamily="50" charset="-52"/>
              </a:rPr>
              <a:t> БАР-ЖОҒЫН ТЕКСЕРУ ҚАЖЕТ.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49CBB9-8A5C-43DF-94EF-1ADD069D6898}"/>
              </a:ext>
            </a:extLst>
          </p:cNvPr>
          <p:cNvSpPr txBox="1"/>
          <p:nvPr/>
        </p:nvSpPr>
        <p:spPr>
          <a:xfrm>
            <a:off x="1676875" y="5309194"/>
            <a:ext cx="1959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жоспарлы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түрде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(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мысалы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,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тексеру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немесе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емдеу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(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пломбалау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)), пациент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өзі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таңдаған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стоматологиялық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клиникаға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жүгіне</a:t>
            </a:r>
            <a:r>
              <a:rPr lang="ru-RU" altLang="ru-RU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алады</a:t>
            </a:r>
            <a:endParaRPr lang="ru-RU" altLang="ru-RU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14F9D9B-DE52-4DD4-A33F-E8DE6F207F6C}"/>
              </a:ext>
            </a:extLst>
          </p:cNvPr>
          <p:cNvSpPr txBox="1"/>
          <p:nvPr/>
        </p:nvSpPr>
        <p:spPr>
          <a:xfrm>
            <a:off x="1659737" y="2387392"/>
            <a:ext cx="2135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Егер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пациент ТМККК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бойынша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және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МӘМС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жүйесінде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стоматологиялық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көмек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алуға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құқығы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бар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азаматтар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санатында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 </a:t>
            </a:r>
            <a:r>
              <a:rPr lang="ru-RU" altLang="ru-RU" b="1" dirty="0" err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болса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E52B301-06D7-4AE2-956B-E36E6EA5D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813" y="2854494"/>
            <a:ext cx="600089" cy="6000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17B3F4B-3D4C-4871-8732-5B65289E1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3" y="2443997"/>
            <a:ext cx="987187" cy="98718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8FC6B99-FC36-4D95-A6F9-C0BE142F8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029" y="3860062"/>
            <a:ext cx="431727" cy="43172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7456289-D6D3-4178-8312-E107E0942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5" y="5380599"/>
            <a:ext cx="431728" cy="431728"/>
          </a:xfrm>
          <a:prstGeom prst="rect">
            <a:avLst/>
          </a:prstGeom>
        </p:spPr>
      </p:pic>
      <p:sp>
        <p:nvSpPr>
          <p:cNvPr id="31" name="Стрелка: вниз 30">
            <a:extLst>
              <a:ext uri="{FF2B5EF4-FFF2-40B4-BE49-F238E27FC236}">
                <a16:creationId xmlns:a16="http://schemas.microsoft.com/office/drawing/2014/main" id="{43B03C79-1FF7-41B3-9C2D-44EB766070C1}"/>
              </a:ext>
            </a:extLst>
          </p:cNvPr>
          <p:cNvSpPr/>
          <p:nvPr/>
        </p:nvSpPr>
        <p:spPr>
          <a:xfrm>
            <a:off x="2407957" y="3423746"/>
            <a:ext cx="519627" cy="254942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DBEA66D9-4DF7-4091-9264-4BC4207C1E67}"/>
              </a:ext>
            </a:extLst>
          </p:cNvPr>
          <p:cNvSpPr/>
          <p:nvPr/>
        </p:nvSpPr>
        <p:spPr>
          <a:xfrm rot="5400000">
            <a:off x="4785189" y="1499200"/>
            <a:ext cx="1708745" cy="3423992"/>
          </a:xfrm>
          <a:prstGeom prst="rightArrow">
            <a:avLst>
              <a:gd name="adj1" fmla="val 95993"/>
              <a:gd name="adj2" fmla="val 17927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80AF67-1FD5-41C1-B1D6-6295B8A8DD91}"/>
              </a:ext>
            </a:extLst>
          </p:cNvPr>
          <p:cNvSpPr txBox="1"/>
          <p:nvPr/>
        </p:nvSpPr>
        <p:spPr>
          <a:xfrm>
            <a:off x="8215895" y="2647861"/>
            <a:ext cx="29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ШҰҒЫЛ СТОМАТОЛОГИЯЛЫҚ КӨМЕК АЛА АЛАТЫНДАР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BBC85F-616B-45E8-B01B-45C5BEBB9B5B}"/>
              </a:ext>
            </a:extLst>
          </p:cNvPr>
          <p:cNvSpPr txBox="1"/>
          <p:nvPr/>
        </p:nvSpPr>
        <p:spPr>
          <a:xfrm>
            <a:off x="8074706" y="3176379"/>
            <a:ext cx="328104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defRPr>
            </a:lvl1pPr>
          </a:lstStyle>
          <a:p>
            <a:r>
              <a:rPr lang="ru-RU" dirty="0"/>
              <a:t>1. </a:t>
            </a:r>
            <a:r>
              <a:rPr lang="ru-RU" b="0" dirty="0"/>
              <a:t>18 </a:t>
            </a:r>
            <a:r>
              <a:rPr lang="ru-RU" b="0" dirty="0" err="1"/>
              <a:t>жасқа</a:t>
            </a:r>
            <a:r>
              <a:rPr lang="ru-RU" b="0" dirty="0"/>
              <a:t> </a:t>
            </a:r>
            <a:r>
              <a:rPr lang="ru-RU" b="0" dirty="0" err="1"/>
              <a:t>дейінгі</a:t>
            </a:r>
            <a:r>
              <a:rPr lang="ru-RU" b="0" dirty="0"/>
              <a:t> </a:t>
            </a:r>
            <a:r>
              <a:rPr lang="ru-RU" b="0" dirty="0" err="1"/>
              <a:t>балалар</a:t>
            </a:r>
            <a:endParaRPr lang="ru-RU" b="0" dirty="0"/>
          </a:p>
          <a:p>
            <a:r>
              <a:rPr lang="ru-RU" dirty="0"/>
              <a:t>2. </a:t>
            </a:r>
            <a:r>
              <a:rPr lang="ru-RU" b="0" dirty="0" err="1"/>
              <a:t>жүкті</a:t>
            </a:r>
            <a:r>
              <a:rPr lang="ru-RU" b="0" dirty="0"/>
              <a:t> </a:t>
            </a:r>
            <a:r>
              <a:rPr lang="ru-RU" b="0" dirty="0" err="1"/>
              <a:t>әйелдер</a:t>
            </a:r>
            <a:endParaRPr lang="ru-RU" b="0" dirty="0"/>
          </a:p>
          <a:p>
            <a:r>
              <a:rPr lang="ru-RU" dirty="0"/>
              <a:t>3. </a:t>
            </a:r>
            <a:r>
              <a:rPr lang="ru-RU" b="0" dirty="0" err="1"/>
              <a:t>Ұлы</a:t>
            </a:r>
            <a:r>
              <a:rPr lang="ru-RU" b="0" dirty="0"/>
              <a:t> Отан </a:t>
            </a:r>
            <a:r>
              <a:rPr lang="ru-RU" b="0" dirty="0" err="1"/>
              <a:t>соғысы</a:t>
            </a:r>
            <a:r>
              <a:rPr lang="ru-RU" b="0" dirty="0"/>
              <a:t> </a:t>
            </a:r>
            <a:r>
              <a:rPr lang="ru-RU" b="0" dirty="0" err="1"/>
              <a:t>ардагерлері</a:t>
            </a:r>
            <a:endParaRPr lang="ru-RU" b="0" dirty="0"/>
          </a:p>
          <a:p>
            <a:r>
              <a:rPr lang="ru-RU" dirty="0"/>
              <a:t>4. </a:t>
            </a:r>
            <a:r>
              <a:rPr lang="ru-RU" b="0" dirty="0"/>
              <a:t>1, 2, 3 </a:t>
            </a:r>
            <a:r>
              <a:rPr lang="ru-RU" b="0" dirty="0" err="1"/>
              <a:t>топтағы</a:t>
            </a:r>
            <a:r>
              <a:rPr lang="ru-RU" b="0" dirty="0"/>
              <a:t> </a:t>
            </a:r>
            <a:r>
              <a:rPr lang="ru-RU" b="0" dirty="0" err="1"/>
              <a:t>мүгедектер</a:t>
            </a:r>
            <a:endParaRPr lang="ru-RU" b="0" dirty="0"/>
          </a:p>
          <a:p>
            <a:r>
              <a:rPr lang="ru-RU" dirty="0"/>
              <a:t>5. </a:t>
            </a:r>
            <a:r>
              <a:rPr lang="ru-RU" b="0" dirty="0"/>
              <a:t>"Алтын алқа", "</a:t>
            </a:r>
            <a:r>
              <a:rPr lang="ru-RU" b="0" dirty="0" err="1"/>
              <a:t>Күміс</a:t>
            </a:r>
            <a:r>
              <a:rPr lang="ru-RU" b="0" dirty="0"/>
              <a:t> </a:t>
            </a:r>
            <a:r>
              <a:rPr lang="ru-RU" b="0" dirty="0" err="1"/>
              <a:t>алқа«алқаларымен</a:t>
            </a:r>
            <a:r>
              <a:rPr lang="ru-RU" b="0" dirty="0"/>
              <a:t> </a:t>
            </a:r>
            <a:r>
              <a:rPr lang="ru-RU" b="0" dirty="0" err="1"/>
              <a:t>марапатталған</a:t>
            </a:r>
            <a:r>
              <a:rPr lang="ru-RU" b="0" dirty="0"/>
              <a:t> </a:t>
            </a:r>
            <a:r>
              <a:rPr lang="ru-RU" b="0" dirty="0" err="1"/>
              <a:t>көпбалалы</a:t>
            </a:r>
            <a:r>
              <a:rPr lang="ru-RU" b="0" dirty="0"/>
              <a:t> </a:t>
            </a:r>
            <a:r>
              <a:rPr lang="ru-RU" b="0" dirty="0" err="1"/>
              <a:t>аналар</a:t>
            </a:r>
            <a:endParaRPr lang="ru-RU" b="0" dirty="0"/>
          </a:p>
          <a:p>
            <a:r>
              <a:rPr lang="ru-RU" dirty="0"/>
              <a:t>6. </a:t>
            </a:r>
            <a:r>
              <a:rPr lang="ru-RU" b="0" dirty="0" err="1"/>
              <a:t>Атаулы</a:t>
            </a:r>
            <a:r>
              <a:rPr lang="ru-RU" b="0" dirty="0"/>
              <a:t> </a:t>
            </a:r>
            <a:r>
              <a:rPr lang="ru-RU" b="0" dirty="0" err="1"/>
              <a:t>әлеуметтік</a:t>
            </a:r>
            <a:r>
              <a:rPr lang="ru-RU" b="0" dirty="0"/>
              <a:t> </a:t>
            </a:r>
            <a:r>
              <a:rPr lang="ru-RU" b="0" dirty="0" err="1"/>
              <a:t>көмек</a:t>
            </a:r>
            <a:r>
              <a:rPr lang="ru-RU" b="0" dirty="0"/>
              <a:t> </a:t>
            </a:r>
            <a:r>
              <a:rPr lang="ru-RU" b="0" dirty="0" err="1"/>
              <a:t>алушылар</a:t>
            </a:r>
            <a:endParaRPr lang="ru-RU" b="0" dirty="0"/>
          </a:p>
          <a:p>
            <a:r>
              <a:rPr lang="ru-RU" dirty="0"/>
              <a:t>7. </a:t>
            </a:r>
            <a:r>
              <a:rPr lang="ru-RU" b="0" dirty="0" err="1"/>
              <a:t>Зейнет</a:t>
            </a:r>
            <a:r>
              <a:rPr lang="ru-RU" b="0" dirty="0"/>
              <a:t> </a:t>
            </a:r>
            <a:r>
              <a:rPr lang="ru-RU" b="0" dirty="0" err="1"/>
              <a:t>жасына</a:t>
            </a:r>
            <a:r>
              <a:rPr lang="ru-RU" b="0" dirty="0"/>
              <a:t> </a:t>
            </a:r>
            <a:r>
              <a:rPr lang="ru-RU" b="0" dirty="0" err="1"/>
              <a:t>жеткендер</a:t>
            </a:r>
            <a:endParaRPr lang="ru-RU" b="0" dirty="0"/>
          </a:p>
          <a:p>
            <a:r>
              <a:rPr lang="ru-RU" dirty="0"/>
              <a:t>8. </a:t>
            </a:r>
            <a:r>
              <a:rPr lang="ru-RU" b="0" dirty="0" err="1"/>
              <a:t>инфекциялық</a:t>
            </a:r>
            <a:r>
              <a:rPr lang="ru-RU" b="0" dirty="0"/>
              <a:t>, </a:t>
            </a:r>
            <a:r>
              <a:rPr lang="ru-RU" b="0" dirty="0" err="1"/>
              <a:t>әлеуметтік</a:t>
            </a:r>
            <a:r>
              <a:rPr lang="ru-RU" b="0" dirty="0"/>
              <a:t> </a:t>
            </a:r>
            <a:r>
              <a:rPr lang="ru-RU" b="0" dirty="0" err="1"/>
              <a:t>мәні</a:t>
            </a:r>
            <a:r>
              <a:rPr lang="ru-RU" b="0" dirty="0"/>
              <a:t> бар </a:t>
            </a:r>
            <a:r>
              <a:rPr lang="ru-RU" b="0" dirty="0" err="1"/>
              <a:t>аурулармен</a:t>
            </a:r>
            <a:r>
              <a:rPr lang="ru-RU" b="0" dirty="0"/>
              <a:t> </a:t>
            </a:r>
            <a:r>
              <a:rPr lang="ru-RU" b="0" dirty="0" err="1"/>
              <a:t>және</a:t>
            </a:r>
            <a:r>
              <a:rPr lang="ru-RU" b="0" dirty="0"/>
              <a:t> </a:t>
            </a:r>
            <a:r>
              <a:rPr lang="ru-RU" b="0" dirty="0" err="1"/>
              <a:t>айналадағылар</a:t>
            </a:r>
            <a:r>
              <a:rPr lang="ru-RU" b="0" dirty="0"/>
              <a:t> </a:t>
            </a:r>
            <a:r>
              <a:rPr lang="ru-RU" b="0" dirty="0" err="1"/>
              <a:t>үшін</a:t>
            </a:r>
            <a:r>
              <a:rPr lang="ru-RU" b="0" dirty="0"/>
              <a:t> </a:t>
            </a:r>
            <a:r>
              <a:rPr lang="ru-RU" b="0" dirty="0" err="1"/>
              <a:t>қауіп</a:t>
            </a:r>
            <a:r>
              <a:rPr lang="ru-RU" b="0" dirty="0"/>
              <a:t> </a:t>
            </a:r>
            <a:r>
              <a:rPr lang="ru-RU" b="0" dirty="0" err="1"/>
              <a:t>төндіретін</a:t>
            </a:r>
            <a:r>
              <a:rPr lang="ru-RU" b="0" dirty="0"/>
              <a:t> </a:t>
            </a:r>
            <a:r>
              <a:rPr lang="ru-RU" b="0" dirty="0" err="1"/>
              <a:t>аурулармен</a:t>
            </a:r>
            <a:r>
              <a:rPr lang="ru-RU" b="0" dirty="0"/>
              <a:t> </a:t>
            </a:r>
            <a:r>
              <a:rPr lang="ru-RU" b="0" dirty="0" err="1"/>
              <a:t>ауыратын</a:t>
            </a:r>
            <a:r>
              <a:rPr lang="ru-RU" b="0" dirty="0"/>
              <a:t> </a:t>
            </a:r>
            <a:r>
              <a:rPr lang="ru-RU" b="0" dirty="0" err="1"/>
              <a:t>науқастар</a:t>
            </a:r>
            <a:endParaRPr lang="ru-RU" b="0" dirty="0"/>
          </a:p>
          <a:p>
            <a:r>
              <a:rPr lang="ru-RU" dirty="0"/>
              <a:t>9. </a:t>
            </a:r>
            <a:r>
              <a:rPr lang="ru-RU" b="0" dirty="0" err="1"/>
              <a:t>мүгедек</a:t>
            </a:r>
            <a:r>
              <a:rPr lang="ru-RU" b="0" dirty="0"/>
              <a:t> </a:t>
            </a:r>
            <a:r>
              <a:rPr lang="ru-RU" b="0" dirty="0" err="1"/>
              <a:t>баланы</a:t>
            </a:r>
            <a:r>
              <a:rPr lang="ru-RU" b="0" dirty="0"/>
              <a:t> </a:t>
            </a:r>
            <a:r>
              <a:rPr lang="ru-RU" b="0" dirty="0" err="1"/>
              <a:t>күтетін</a:t>
            </a:r>
            <a:r>
              <a:rPr lang="ru-RU" b="0" dirty="0"/>
              <a:t> </a:t>
            </a:r>
            <a:r>
              <a:rPr lang="ru-RU" b="0" dirty="0" err="1"/>
              <a:t>жұмыс</a:t>
            </a:r>
            <a:r>
              <a:rPr lang="ru-RU" b="0" dirty="0"/>
              <a:t> </a:t>
            </a:r>
            <a:r>
              <a:rPr lang="ru-RU" b="0" dirty="0" err="1"/>
              <a:t>істемейтіндер</a:t>
            </a:r>
            <a:r>
              <a:rPr lang="ru-RU" b="0" dirty="0"/>
              <a:t> </a:t>
            </a:r>
            <a:r>
              <a:rPr lang="ru-RU" dirty="0"/>
              <a:t>10. </a:t>
            </a:r>
            <a:r>
              <a:rPr lang="ru-RU" b="0" dirty="0"/>
              <a:t>бала </a:t>
            </a:r>
            <a:r>
              <a:rPr lang="ru-RU" b="0" dirty="0" err="1"/>
              <a:t>кезінен</a:t>
            </a:r>
            <a:r>
              <a:rPr lang="ru-RU" b="0" dirty="0"/>
              <a:t> І </a:t>
            </a:r>
            <a:r>
              <a:rPr lang="ru-RU" b="0" dirty="0" err="1"/>
              <a:t>топтағы</a:t>
            </a:r>
            <a:r>
              <a:rPr lang="ru-RU" b="0" dirty="0"/>
              <a:t> </a:t>
            </a:r>
            <a:r>
              <a:rPr lang="ru-RU" b="0" dirty="0" err="1"/>
              <a:t>мүгедекке</a:t>
            </a:r>
            <a:r>
              <a:rPr lang="ru-RU" b="0" dirty="0"/>
              <a:t> </a:t>
            </a:r>
            <a:r>
              <a:rPr lang="ru-RU" b="0" dirty="0" err="1"/>
              <a:t>күтім</a:t>
            </a:r>
            <a:r>
              <a:rPr lang="ru-RU" b="0" dirty="0"/>
              <a:t> </a:t>
            </a:r>
            <a:r>
              <a:rPr lang="ru-RU" b="0" dirty="0" err="1"/>
              <a:t>жасайтындар</a:t>
            </a:r>
            <a:endParaRPr lang="ru-RU" b="0" dirty="0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43FBAF3-ED56-46F4-BC01-B29E0B63265E}"/>
              </a:ext>
            </a:extLst>
          </p:cNvPr>
          <p:cNvSpPr/>
          <p:nvPr/>
        </p:nvSpPr>
        <p:spPr>
          <a:xfrm>
            <a:off x="8000613" y="1348757"/>
            <a:ext cx="3281042" cy="507296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B8EF0CA-AA7B-4974-B014-CF6E978E920B}"/>
              </a:ext>
            </a:extLst>
          </p:cNvPr>
          <p:cNvSpPr txBox="1"/>
          <p:nvPr/>
        </p:nvSpPr>
        <p:spPr>
          <a:xfrm>
            <a:off x="8215895" y="1366257"/>
            <a:ext cx="294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87313" indent="-87313">
              <a:spcAft>
                <a:spcPts val="600"/>
              </a:spcAft>
              <a:buFont typeface="Arial" panose="020B0604020202020204" pitchFamily="34" charset="0"/>
              <a:buChar char="•"/>
              <a:defRPr sz="120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marL="0" indent="0">
              <a:buNone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rPr>
              <a:t>ЖОСПАРЛЫ СТОМАТОЛОГИЯЛЫҚ КӨМЕК АЛАТЫНДАР</a:t>
            </a:r>
            <a:endParaRPr lang="ru-RU" altLang="ru-RU" b="1" i="1" dirty="0">
              <a:solidFill>
                <a:schemeClr val="tx2">
                  <a:lumMod val="75000"/>
                </a:schemeClr>
              </a:solidFill>
              <a:latin typeface="FS Joey Pro" panose="02000506040000020004" pitchFamily="50" charset="-52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F913CE1-41F8-4843-AEB2-96F5A93EC086}"/>
              </a:ext>
            </a:extLst>
          </p:cNvPr>
          <p:cNvSpPr txBox="1"/>
          <p:nvPr/>
        </p:nvSpPr>
        <p:spPr>
          <a:xfrm>
            <a:off x="8074706" y="1931042"/>
            <a:ext cx="289778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indent="0">
              <a:spcAft>
                <a:spcPts val="600"/>
              </a:spcAft>
              <a:buFont typeface="Arial" panose="020B0604020202020204" pitchFamily="34" charset="0"/>
              <a:buNone/>
              <a:defRPr sz="1200" b="1">
                <a:solidFill>
                  <a:schemeClr val="tx2">
                    <a:lumMod val="75000"/>
                  </a:schemeClr>
                </a:solidFill>
                <a:latin typeface="FS Joey Pro" panose="02000506040000020004" pitchFamily="50" charset="-52"/>
              </a:defRPr>
            </a:lvl1pPr>
          </a:lstStyle>
          <a:p>
            <a:r>
              <a:rPr lang="ru-RU" dirty="0"/>
              <a:t>1. </a:t>
            </a:r>
            <a:r>
              <a:rPr lang="ru-RU" b="0" dirty="0"/>
              <a:t>18 </a:t>
            </a:r>
            <a:r>
              <a:rPr lang="ru-RU" b="0" dirty="0" err="1"/>
              <a:t>жасқа</a:t>
            </a:r>
            <a:r>
              <a:rPr lang="ru-RU" b="0" dirty="0"/>
              <a:t> </a:t>
            </a:r>
            <a:r>
              <a:rPr lang="ru-RU" b="0" dirty="0" err="1"/>
              <a:t>дейінгі</a:t>
            </a:r>
            <a:r>
              <a:rPr lang="ru-RU" b="0" dirty="0"/>
              <a:t> </a:t>
            </a:r>
            <a:r>
              <a:rPr lang="ru-RU" b="0" dirty="0" err="1"/>
              <a:t>балалар</a:t>
            </a:r>
            <a:endParaRPr lang="ru-RU" b="0" dirty="0"/>
          </a:p>
          <a:p>
            <a:r>
              <a:rPr lang="ru-RU" dirty="0"/>
              <a:t>2. </a:t>
            </a:r>
            <a:r>
              <a:rPr lang="ru-RU" b="0" dirty="0" err="1"/>
              <a:t>жүкті</a:t>
            </a:r>
            <a:r>
              <a:rPr lang="ru-RU" b="0" dirty="0"/>
              <a:t> </a:t>
            </a:r>
            <a:r>
              <a:rPr lang="ru-RU" b="0" dirty="0" err="1"/>
              <a:t>әйелдер</a:t>
            </a:r>
            <a:endParaRPr lang="ru-RU" b="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1001BD5-7EC2-4C98-A9A8-E57F15536277}"/>
              </a:ext>
            </a:extLst>
          </p:cNvPr>
          <p:cNvSpPr txBox="1"/>
          <p:nvPr/>
        </p:nvSpPr>
        <p:spPr>
          <a:xfrm>
            <a:off x="1324757" y="1284429"/>
            <a:ext cx="61934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/>
              <a:t>ҚР ДСМ № 106 </a:t>
            </a:r>
            <a:r>
              <a:rPr lang="ru-RU" dirty="0" err="1"/>
              <a:t>бұйрығында</a:t>
            </a:r>
            <a:r>
              <a:rPr lang="ru-RU" dirty="0"/>
              <a:t> </a:t>
            </a:r>
            <a:r>
              <a:rPr lang="ru-RU" dirty="0" err="1"/>
              <a:t>бекітілген</a:t>
            </a:r>
            <a:r>
              <a:rPr lang="ru-RU" dirty="0"/>
              <a:t> </a:t>
            </a:r>
            <a:r>
              <a:rPr lang="ru-RU" dirty="0" err="1"/>
              <a:t>азаматтардың</a:t>
            </a:r>
            <a:r>
              <a:rPr lang="ru-RU" dirty="0"/>
              <a:t>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санаттары</a:t>
            </a:r>
            <a:r>
              <a:rPr lang="ru-RU" dirty="0"/>
              <a:t> ТМККК </a:t>
            </a:r>
            <a:r>
              <a:rPr lang="ru-RU" dirty="0" err="1"/>
              <a:t>және</a:t>
            </a:r>
            <a:r>
              <a:rPr lang="ru-RU" dirty="0"/>
              <a:t> МӘМС </a:t>
            </a:r>
            <a:r>
              <a:rPr lang="ru-RU" dirty="0" err="1"/>
              <a:t>жүйесі</a:t>
            </a:r>
            <a:r>
              <a:rPr lang="ru-RU" dirty="0"/>
              <a:t> </a:t>
            </a:r>
            <a:r>
              <a:rPr lang="ru-RU" dirty="0" err="1"/>
              <a:t>аясында</a:t>
            </a:r>
            <a:r>
              <a:rPr lang="ru-RU" dirty="0"/>
              <a:t> СТОМАТОЛОГИЯЛЫҚ КӨМЕК АЛУҒА ҚҰҚЫЛЫ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036E6C0-CC0A-461A-9A1E-7095A1AB54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99A0E30C-BD8B-4D7E-B7B6-8A9E28B39249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CE2793-FC61-484B-8E60-B279DF6546F8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</p:spTree>
    <p:extLst>
      <p:ext uri="{BB962C8B-B14F-4D97-AF65-F5344CB8AC3E}">
        <p14:creationId xmlns:p14="http://schemas.microsoft.com/office/powerpoint/2010/main" val="25542667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C8297D-0B6F-4374-9F9C-262D64568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1308581" y="89834"/>
            <a:ext cx="843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ДӘРІ-ДӘРМЕКПЕН ҚАМТАМАСЫЗ ЕТУ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A1D383-65E3-422B-9BD9-EFE5879E84AF}"/>
              </a:ext>
            </a:extLst>
          </p:cNvPr>
          <p:cNvSpPr txBox="1"/>
          <p:nvPr/>
        </p:nvSpPr>
        <p:spPr>
          <a:xfrm>
            <a:off x="6866119" y="3509852"/>
            <a:ext cx="30435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МЫНА ПАЦИЕНТТЕР ҚАМАТАМАСЫЗ ЕТІЛЕДІ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D7A971-4ADC-47D9-91DF-61D3B8C688F3}"/>
              </a:ext>
            </a:extLst>
          </p:cNvPr>
          <p:cNvSpPr/>
          <p:nvPr/>
        </p:nvSpPr>
        <p:spPr>
          <a:xfrm flipH="1">
            <a:off x="171655" y="1348757"/>
            <a:ext cx="611827" cy="541389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7F37A-8EA8-4C3F-A556-0765EA7354A9}"/>
              </a:ext>
            </a:extLst>
          </p:cNvPr>
          <p:cNvSpPr txBox="1"/>
          <p:nvPr/>
        </p:nvSpPr>
        <p:spPr>
          <a:xfrm rot="16200000">
            <a:off x="-2304092" y="3835968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B3C23-8990-4080-AED7-289F89473487}"/>
              </a:ext>
            </a:extLst>
          </p:cNvPr>
          <p:cNvSpPr txBox="1"/>
          <p:nvPr/>
        </p:nvSpPr>
        <p:spPr>
          <a:xfrm rot="16200000">
            <a:off x="-2027811" y="3932832"/>
            <a:ext cx="528219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k-KZ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М</a:t>
            </a:r>
            <a:r>
              <a:rPr lang="ru-RU" sz="1400" dirty="0">
                <a:solidFill>
                  <a:schemeClr val="bg1"/>
                </a:solidFill>
                <a:latin typeface="FS Joey Pro" panose="02000806040000020004" pitchFamily="50" charset="-52"/>
              </a:rPr>
              <a:t>ІНДЕТТІ ӘЛЕУМЕТТІК МЕДИЦИНАЛЫҚ САҚТАНДЫРУ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002AFA8-2252-4858-A27B-163CFC579AC6}"/>
              </a:ext>
            </a:extLst>
          </p:cNvPr>
          <p:cNvCxnSpPr/>
          <p:nvPr/>
        </p:nvCxnSpPr>
        <p:spPr>
          <a:xfrm>
            <a:off x="490897" y="1445621"/>
            <a:ext cx="0" cy="518533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7895DD-5150-437B-A6E8-5D365D4D35B0}"/>
              </a:ext>
            </a:extLst>
          </p:cNvPr>
          <p:cNvSpPr txBox="1"/>
          <p:nvPr/>
        </p:nvSpPr>
        <p:spPr>
          <a:xfrm>
            <a:off x="883137" y="967816"/>
            <a:ext cx="787942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Қазақстандық</a:t>
            </a:r>
            <a:r>
              <a:rPr lang="ru-RU" dirty="0"/>
              <a:t> </a:t>
            </a:r>
            <a:r>
              <a:rPr lang="ru-RU" dirty="0" err="1"/>
              <a:t>ұлттық</a:t>
            </a:r>
            <a:r>
              <a:rPr lang="ru-RU" dirty="0"/>
              <a:t> </a:t>
            </a:r>
            <a:r>
              <a:rPr lang="ru-RU" dirty="0" err="1"/>
              <a:t>дәрілік</a:t>
            </a:r>
            <a:r>
              <a:rPr lang="ru-RU" dirty="0"/>
              <a:t> </a:t>
            </a:r>
            <a:r>
              <a:rPr lang="ru-RU" dirty="0" err="1"/>
              <a:t>формулярын</a:t>
            </a:r>
            <a:r>
              <a:rPr lang="ru-RU" dirty="0"/>
              <a:t> </a:t>
            </a:r>
            <a:r>
              <a:rPr lang="ru-RU" dirty="0" err="1"/>
              <a:t>бекіту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r>
              <a:rPr lang="ru-RU" dirty="0"/>
              <a:t> 2021 </a:t>
            </a:r>
            <a:r>
              <a:rPr lang="ru-RU" dirty="0" err="1"/>
              <a:t>жылғы</a:t>
            </a:r>
            <a:r>
              <a:rPr lang="ru-RU" dirty="0"/>
              <a:t> 18 </a:t>
            </a:r>
            <a:r>
              <a:rPr lang="ru-RU" dirty="0" err="1"/>
              <a:t>мамырдағы</a:t>
            </a:r>
            <a:r>
              <a:rPr lang="ru-RU" dirty="0"/>
              <a:t> № ҚР ДСМ - 41 </a:t>
            </a:r>
            <a:r>
              <a:rPr lang="ru-RU" dirty="0" err="1"/>
              <a:t>бұйрығы</a:t>
            </a:r>
            <a:r>
              <a:rPr lang="ru-RU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64480E-3E73-40EF-A3C9-70E88D7ABFCE}"/>
              </a:ext>
            </a:extLst>
          </p:cNvPr>
          <p:cNvSpPr txBox="1"/>
          <p:nvPr/>
        </p:nvSpPr>
        <p:spPr>
          <a:xfrm>
            <a:off x="7796888" y="4123990"/>
            <a:ext cx="34240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kk-KZ" b="0" dirty="0"/>
              <a:t>Д</a:t>
            </a:r>
            <a:r>
              <a:rPr lang="ru-RU" b="0" dirty="0" err="1"/>
              <a:t>испансерлік</a:t>
            </a:r>
            <a:r>
              <a:rPr lang="ru-RU" b="0" dirty="0"/>
              <a:t> </a:t>
            </a:r>
            <a:r>
              <a:rPr lang="ru-RU" b="0" dirty="0" err="1"/>
              <a:t>есепте</a:t>
            </a:r>
            <a:r>
              <a:rPr lang="ru-RU" b="0" dirty="0"/>
              <a:t> </a:t>
            </a:r>
            <a:r>
              <a:rPr lang="ru-RU" b="0" dirty="0" err="1"/>
              <a:t>тұратындар</a:t>
            </a:r>
            <a:endParaRPr lang="ru-RU" b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A0247F-941A-4394-904F-B54808076F40}"/>
              </a:ext>
            </a:extLst>
          </p:cNvPr>
          <p:cNvSpPr txBox="1"/>
          <p:nvPr/>
        </p:nvSpPr>
        <p:spPr>
          <a:xfrm>
            <a:off x="7796888" y="4472947"/>
            <a:ext cx="34240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 err="1"/>
              <a:t>белгілі</a:t>
            </a:r>
            <a:r>
              <a:rPr lang="ru-RU" b="0" dirty="0"/>
              <a:t> </a:t>
            </a:r>
            <a:r>
              <a:rPr lang="ru-RU" b="0" dirty="0" err="1"/>
              <a:t>бір</a:t>
            </a:r>
            <a:r>
              <a:rPr lang="ru-RU" b="0" dirty="0"/>
              <a:t> </a:t>
            </a:r>
            <a:r>
              <a:rPr lang="ru-RU" b="0" dirty="0" err="1"/>
              <a:t>аурулар</a:t>
            </a:r>
            <a:r>
              <a:rPr lang="ru-RU" b="0" dirty="0"/>
              <a:t> мен </a:t>
            </a:r>
            <a:r>
              <a:rPr lang="ru-RU" b="0" dirty="0" err="1"/>
              <a:t>жағдайлармен</a:t>
            </a:r>
            <a:r>
              <a:rPr lang="ru-RU" b="0" dirty="0"/>
              <a:t> </a:t>
            </a:r>
            <a:r>
              <a:rPr lang="ru-RU" b="0" dirty="0" err="1"/>
              <a:t>түскендер</a:t>
            </a:r>
            <a:endParaRPr lang="ru-RU" b="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D1E1E8B-7E13-4A7E-95A8-28E017B09D7F}"/>
              </a:ext>
            </a:extLst>
          </p:cNvPr>
          <p:cNvSpPr/>
          <p:nvPr/>
        </p:nvSpPr>
        <p:spPr>
          <a:xfrm>
            <a:off x="1520940" y="2789446"/>
            <a:ext cx="4211667" cy="60896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7ED8FA-5F9B-43ED-B347-212B9750ADE5}"/>
              </a:ext>
            </a:extLst>
          </p:cNvPr>
          <p:cNvSpPr txBox="1"/>
          <p:nvPr/>
        </p:nvSpPr>
        <p:spPr>
          <a:xfrm>
            <a:off x="1609261" y="2834545"/>
            <a:ext cx="365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 err="1"/>
              <a:t>Медициналық</a:t>
            </a:r>
            <a:r>
              <a:rPr lang="ru-RU" sz="1600" dirty="0"/>
              <a:t> </a:t>
            </a:r>
            <a:r>
              <a:rPr lang="ru-RU" sz="1600" dirty="0" err="1"/>
              <a:t>көмек</a:t>
            </a:r>
            <a:r>
              <a:rPr lang="ru-RU" sz="1600" dirty="0"/>
              <a:t> </a:t>
            </a:r>
            <a:r>
              <a:rPr lang="ru-RU" sz="1600" dirty="0" err="1"/>
              <a:t>алу</a:t>
            </a:r>
            <a:r>
              <a:rPr lang="ru-RU" sz="1600" dirty="0"/>
              <a:t> </a:t>
            </a:r>
            <a:r>
              <a:rPr lang="ru-RU" sz="1600" dirty="0" err="1"/>
              <a:t>кезінде</a:t>
            </a:r>
            <a:r>
              <a:rPr lang="ru-RU" sz="1600" dirty="0"/>
              <a:t> ДӘРІ-ДӘРМЕКПЕН ҚАМТАМАСЫЗ ЕТУ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1A2E69-83B0-4FD9-B790-421E7398CC39}"/>
              </a:ext>
            </a:extLst>
          </p:cNvPr>
          <p:cNvSpPr/>
          <p:nvPr/>
        </p:nvSpPr>
        <p:spPr>
          <a:xfrm>
            <a:off x="6866119" y="2789446"/>
            <a:ext cx="4211667" cy="60896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639EE4-7133-4EF1-B401-39727CF204A5}"/>
              </a:ext>
            </a:extLst>
          </p:cNvPr>
          <p:cNvSpPr txBox="1"/>
          <p:nvPr/>
        </p:nvSpPr>
        <p:spPr>
          <a:xfrm>
            <a:off x="7318567" y="2798609"/>
            <a:ext cx="36528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sz="1600" dirty="0"/>
              <a:t>АМБУЛАТОРИЯЛЫҚ ДӘРІ-ДӘРМЕКПЕН ҚАМТАМАСЫЗ ЕТУ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730ADF-7E6C-49F2-B3A6-8A081EC974AA}"/>
              </a:ext>
            </a:extLst>
          </p:cNvPr>
          <p:cNvSpPr txBox="1"/>
          <p:nvPr/>
        </p:nvSpPr>
        <p:spPr>
          <a:xfrm>
            <a:off x="1724089" y="3510742"/>
            <a:ext cx="400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Төмендегі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түрлерін</a:t>
            </a:r>
            <a:r>
              <a:rPr lang="ru-RU" dirty="0"/>
              <a:t> </a:t>
            </a:r>
            <a:r>
              <a:rPr lang="ru-RU" dirty="0" err="1"/>
              <a:t>алатын</a:t>
            </a:r>
            <a:r>
              <a:rPr lang="ru-RU" dirty="0"/>
              <a:t> ПАЦИЕНТТЕР ҚАМТАМАСЫЗ ЕТІЛЕДІ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4ADB24-2DCB-4581-A79C-1FB338314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006" y="4079371"/>
            <a:ext cx="782626" cy="78262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875195-9E19-4FC3-A5F7-2127DDC5401C}"/>
              </a:ext>
            </a:extLst>
          </p:cNvPr>
          <p:cNvSpPr txBox="1"/>
          <p:nvPr/>
        </p:nvSpPr>
        <p:spPr>
          <a:xfrm>
            <a:off x="2396953" y="4214818"/>
            <a:ext cx="34240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0" dirty="0" err="1"/>
              <a:t>жедел</a:t>
            </a:r>
            <a:r>
              <a:rPr lang="ru-RU" b="0" dirty="0"/>
              <a:t> </a:t>
            </a:r>
            <a:r>
              <a:rPr lang="ru-RU" b="0" dirty="0" err="1"/>
              <a:t>медициналық</a:t>
            </a:r>
            <a:r>
              <a:rPr lang="ru-RU" b="0" dirty="0"/>
              <a:t> </a:t>
            </a:r>
            <a:r>
              <a:rPr lang="ru-RU" b="0" dirty="0" err="1"/>
              <a:t>жәрдем</a:t>
            </a:r>
            <a:r>
              <a:rPr lang="ru-RU" b="0" dirty="0"/>
              <a:t> </a:t>
            </a:r>
            <a:r>
              <a:rPr lang="ru-RU" b="0" dirty="0" err="1"/>
              <a:t>бригадасы</a:t>
            </a:r>
            <a:r>
              <a:rPr lang="ru-RU" b="0" dirty="0"/>
              <a:t> </a:t>
            </a:r>
            <a:r>
              <a:rPr lang="ru-RU" b="0" dirty="0" err="1"/>
              <a:t>шыққан</a:t>
            </a:r>
            <a:r>
              <a:rPr lang="ru-RU" b="0" dirty="0"/>
              <a:t> </a:t>
            </a:r>
            <a:r>
              <a:rPr lang="ru-RU" b="0" dirty="0" err="1"/>
              <a:t>кезде</a:t>
            </a:r>
            <a:endParaRPr lang="ru-RU" b="0" dirty="0"/>
          </a:p>
          <a:p>
            <a:r>
              <a:rPr lang="ru-RU" b="0" dirty="0" err="1"/>
              <a:t>амбулаториялық</a:t>
            </a:r>
            <a:r>
              <a:rPr lang="ru-RU" b="0" dirty="0"/>
              <a:t> </a:t>
            </a:r>
            <a:r>
              <a:rPr lang="ru-RU" b="0" dirty="0" err="1"/>
              <a:t>жағдайдав</a:t>
            </a:r>
            <a:r>
              <a:rPr lang="ru-RU" b="0" dirty="0"/>
              <a:t> </a:t>
            </a:r>
          </a:p>
          <a:p>
            <a:r>
              <a:rPr lang="ru-RU" b="0" dirty="0" err="1"/>
              <a:t>стационарды</a:t>
            </a:r>
            <a:r>
              <a:rPr lang="ru-RU" b="0" dirty="0"/>
              <a:t> </a:t>
            </a:r>
            <a:r>
              <a:rPr lang="ru-RU" b="0" dirty="0" err="1"/>
              <a:t>алмастыратын</a:t>
            </a:r>
            <a:r>
              <a:rPr lang="ru-RU" b="0" dirty="0"/>
              <a:t> </a:t>
            </a:r>
            <a:r>
              <a:rPr lang="ru-RU" b="0" dirty="0" err="1"/>
              <a:t>жағдайларда</a:t>
            </a:r>
            <a:r>
              <a:rPr lang="ru-RU" b="0" dirty="0"/>
              <a:t> </a:t>
            </a:r>
            <a:r>
              <a:rPr lang="ru-RU" b="0" dirty="0" err="1"/>
              <a:t>стационарлық</a:t>
            </a:r>
            <a:r>
              <a:rPr lang="ru-RU" b="0" dirty="0"/>
              <a:t> </a:t>
            </a:r>
            <a:r>
              <a:rPr lang="ru-RU" b="0" dirty="0" err="1"/>
              <a:t>жағдайда</a:t>
            </a:r>
            <a:endParaRPr lang="ru-RU" b="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B8E436F-3A30-4084-BB2A-28065B004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8" y="4339106"/>
            <a:ext cx="131578" cy="1315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143DB50-6386-4AF9-A89F-074E2A7B5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4767761"/>
            <a:ext cx="131578" cy="13157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AF0AF5F-6742-447C-9B77-C9141F227B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4972426"/>
            <a:ext cx="131578" cy="1315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8370F50-2545-4DF0-9525-29887CC23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164" y="5177091"/>
            <a:ext cx="131578" cy="13157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6FB09F-7E71-410F-8C79-B4DFB0B8C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99" y="4248775"/>
            <a:ext cx="131578" cy="1315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8686CB4-1C78-47F6-9086-3555B3553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99" y="4625091"/>
            <a:ext cx="131578" cy="13157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1C242D7-E1D4-4AE2-9EB4-7A0FDEB3B9E9}"/>
              </a:ext>
            </a:extLst>
          </p:cNvPr>
          <p:cNvSpPr txBox="1"/>
          <p:nvPr/>
        </p:nvSpPr>
        <p:spPr>
          <a:xfrm>
            <a:off x="882764" y="1420335"/>
            <a:ext cx="1069039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050" b="1">
                <a:solidFill>
                  <a:srgbClr val="728E41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Республикасының</a:t>
            </a:r>
            <a:r>
              <a:rPr lang="ru-RU" dirty="0"/>
              <a:t> </a:t>
            </a:r>
            <a:r>
              <a:rPr lang="ru-RU" dirty="0" err="1"/>
              <a:t>белгілі</a:t>
            </a:r>
            <a:r>
              <a:rPr lang="ru-RU" dirty="0"/>
              <a:t> бір </a:t>
            </a:r>
            <a:r>
              <a:rPr lang="ru-RU" dirty="0" err="1"/>
              <a:t>аурулары</a:t>
            </a:r>
            <a:r>
              <a:rPr lang="ru-RU" dirty="0"/>
              <a:t> (жай-</a:t>
            </a:r>
            <a:r>
              <a:rPr lang="ru-RU" dirty="0" err="1"/>
              <a:t>күйлері</a:t>
            </a:r>
            <a:r>
              <a:rPr lang="ru-RU" dirty="0"/>
              <a:t>) бар </a:t>
            </a:r>
            <a:r>
              <a:rPr lang="ru-RU" dirty="0" err="1"/>
              <a:t>азаматтарының</a:t>
            </a:r>
            <a:r>
              <a:rPr lang="ru-RU" dirty="0"/>
              <a:t> </a:t>
            </a:r>
            <a:r>
              <a:rPr lang="ru-RU" dirty="0" err="1"/>
              <a:t>жекелеген</a:t>
            </a:r>
            <a:r>
              <a:rPr lang="ru-RU" dirty="0"/>
              <a:t> </a:t>
            </a:r>
            <a:r>
              <a:rPr lang="ru-RU" dirty="0" err="1"/>
              <a:t>санаттарын</a:t>
            </a:r>
            <a:r>
              <a:rPr lang="ru-RU" dirty="0"/>
              <a:t> </a:t>
            </a:r>
            <a:r>
              <a:rPr lang="ru-RU" dirty="0" err="1"/>
              <a:t>тегін</a:t>
            </a:r>
            <a:r>
              <a:rPr lang="ru-RU" dirty="0"/>
              <a:t> және (немесе) </a:t>
            </a:r>
            <a:r>
              <a:rPr lang="ru-RU" dirty="0" err="1"/>
              <a:t>жеңілдікті</a:t>
            </a:r>
            <a:r>
              <a:rPr lang="ru-RU" dirty="0"/>
              <a:t> </a:t>
            </a:r>
            <a:r>
              <a:rPr lang="ru-RU" dirty="0" err="1"/>
              <a:t>амбулаториялық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етуге</a:t>
            </a:r>
            <a:r>
              <a:rPr lang="ru-RU" dirty="0"/>
              <a:t> арналған </a:t>
            </a:r>
            <a:r>
              <a:rPr lang="ru-RU" dirty="0" err="1"/>
              <a:t>дәрілік</a:t>
            </a:r>
            <a:r>
              <a:rPr lang="ru-RU" dirty="0"/>
              <a:t> </a:t>
            </a:r>
            <a:r>
              <a:rPr lang="ru-RU" dirty="0" err="1"/>
              <a:t>заттар</a:t>
            </a:r>
            <a:r>
              <a:rPr lang="ru-RU" dirty="0"/>
              <a:t> мен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бұйымдардың</a:t>
            </a:r>
            <a:r>
              <a:rPr lang="ru-RU" dirty="0"/>
              <a:t> </a:t>
            </a:r>
            <a:r>
              <a:rPr lang="ru-RU" dirty="0" err="1"/>
              <a:t>тізбесін</a:t>
            </a:r>
            <a:r>
              <a:rPr lang="ru-RU" dirty="0"/>
              <a:t> </a:t>
            </a:r>
            <a:r>
              <a:rPr lang="ru-RU" dirty="0" err="1"/>
              <a:t>бекіту</a:t>
            </a:r>
            <a:r>
              <a:rPr lang="ru-RU" dirty="0"/>
              <a:t> </a:t>
            </a:r>
            <a:r>
              <a:rPr lang="ru-RU" dirty="0" err="1"/>
              <a:t>туралы</a:t>
            </a:r>
            <a:r>
              <a:rPr lang="ru-RU" dirty="0"/>
              <a:t> </a:t>
            </a:r>
            <a:r>
              <a:rPr lang="ru-RU" dirty="0" err="1"/>
              <a:t>Қазақстан</a:t>
            </a:r>
            <a:r>
              <a:rPr lang="ru-RU" dirty="0"/>
              <a:t> </a:t>
            </a:r>
            <a:r>
              <a:rPr lang="ru-RU" dirty="0" err="1"/>
              <a:t>Республикасы</a:t>
            </a:r>
            <a:r>
              <a:rPr lang="ru-RU" dirty="0"/>
              <a:t> </a:t>
            </a:r>
            <a:r>
              <a:rPr lang="ru-RU" dirty="0" err="1"/>
              <a:t>Денсаулық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министрінің</a:t>
            </a:r>
            <a:r>
              <a:rPr lang="ru-RU" dirty="0"/>
              <a:t> 2021 </a:t>
            </a:r>
            <a:r>
              <a:rPr lang="ru-RU" dirty="0" err="1"/>
              <a:t>жылғы</a:t>
            </a:r>
            <a:r>
              <a:rPr lang="ru-RU" dirty="0"/>
              <a:t> 5 </a:t>
            </a:r>
            <a:r>
              <a:rPr lang="ru-RU" dirty="0" err="1"/>
              <a:t>тамыздағы</a:t>
            </a:r>
            <a:r>
              <a:rPr lang="ru-RU" dirty="0"/>
              <a:t> № ҚР ДСМ - 75 </a:t>
            </a:r>
            <a:r>
              <a:rPr lang="ru-RU" dirty="0" err="1"/>
              <a:t>бұйрығы</a:t>
            </a:r>
            <a:r>
              <a:rPr lang="ru-RU" dirty="0"/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DEFF2FF-3CF2-4FD3-B97D-C6E768A7D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39" y="4079578"/>
            <a:ext cx="782419" cy="78241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1570DEC-AC29-48E7-97DB-F4C219EDA76D}"/>
              </a:ext>
            </a:extLst>
          </p:cNvPr>
          <p:cNvSpPr txBox="1"/>
          <p:nvPr/>
        </p:nvSpPr>
        <p:spPr>
          <a:xfrm>
            <a:off x="1508006" y="5678403"/>
            <a:ext cx="44240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Дәрігерлік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науқасқа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көмек</a:t>
            </a:r>
            <a:r>
              <a:rPr lang="ru-RU" dirty="0"/>
              <a:t> </a:t>
            </a:r>
            <a:r>
              <a:rPr lang="ru-RU" dirty="0" err="1"/>
              <a:t>алған</a:t>
            </a:r>
            <a:r>
              <a:rPr lang="ru-RU" dirty="0"/>
              <a:t> </a:t>
            </a:r>
            <a:r>
              <a:rPr lang="ru-RU" dirty="0" err="1"/>
              <a:t>сәттен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</a:t>
            </a:r>
            <a:r>
              <a:rPr lang="ru-RU" dirty="0" err="1"/>
              <a:t>көрсетілуі</a:t>
            </a:r>
            <a:r>
              <a:rPr lang="ru-RU" dirty="0"/>
              <a:t> </a:t>
            </a:r>
            <a:r>
              <a:rPr lang="ru-RU" dirty="0" err="1"/>
              <a:t>керек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6B0A68C-AF1B-4681-8118-6D4320F78001}"/>
              </a:ext>
            </a:extLst>
          </p:cNvPr>
          <p:cNvSpPr/>
          <p:nvPr/>
        </p:nvSpPr>
        <p:spPr>
          <a:xfrm>
            <a:off x="1520940" y="5667624"/>
            <a:ext cx="4211667" cy="64959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4C4D1A-B7D4-4597-9CC2-617D59F5012A}"/>
              </a:ext>
            </a:extLst>
          </p:cNvPr>
          <p:cNvSpPr txBox="1"/>
          <p:nvPr/>
        </p:nvSpPr>
        <p:spPr>
          <a:xfrm>
            <a:off x="6866119" y="5639238"/>
            <a:ext cx="483498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dirty="0" err="1"/>
              <a:t>Азаматтарды</a:t>
            </a:r>
            <a:r>
              <a:rPr lang="ru-RU" dirty="0"/>
              <a:t> </a:t>
            </a:r>
            <a:r>
              <a:rPr lang="ru-RU" dirty="0" err="1"/>
              <a:t>дәрілік</a:t>
            </a:r>
            <a:r>
              <a:rPr lang="ru-RU" dirty="0"/>
              <a:t> </a:t>
            </a:r>
            <a:r>
              <a:rPr lang="ru-RU" dirty="0" err="1"/>
              <a:t>заттармен</a:t>
            </a:r>
            <a:r>
              <a:rPr lang="ru-RU" dirty="0"/>
              <a:t> </a:t>
            </a:r>
            <a:r>
              <a:rPr lang="ru-RU" dirty="0" err="1"/>
              <a:t>қамтамасыз</a:t>
            </a:r>
            <a:r>
              <a:rPr lang="ru-RU" dirty="0"/>
              <a:t> </a:t>
            </a:r>
            <a:r>
              <a:rPr lang="ru-RU" dirty="0" err="1"/>
              <a:t>ету</a:t>
            </a:r>
            <a:r>
              <a:rPr lang="ru-RU" dirty="0"/>
              <a:t> -  </a:t>
            </a:r>
            <a:r>
              <a:rPr lang="ru-RU" dirty="0" err="1"/>
              <a:t>пациенттерге</a:t>
            </a:r>
            <a:r>
              <a:rPr lang="ru-RU" dirty="0"/>
              <a:t> </a:t>
            </a:r>
            <a:r>
              <a:rPr lang="ru-RU" dirty="0" err="1"/>
              <a:t>жеке</a:t>
            </a:r>
            <a:r>
              <a:rPr lang="ru-RU" dirty="0"/>
              <a:t> </a:t>
            </a:r>
            <a:r>
              <a:rPr lang="ru-RU" dirty="0" err="1"/>
              <a:t>басын</a:t>
            </a:r>
            <a:r>
              <a:rPr lang="ru-RU" dirty="0"/>
              <a:t> </a:t>
            </a:r>
            <a:r>
              <a:rPr lang="ru-RU" dirty="0" err="1"/>
              <a:t>куәландыратын</a:t>
            </a:r>
            <a:r>
              <a:rPr lang="ru-RU" dirty="0"/>
              <a:t> </a:t>
            </a:r>
            <a:r>
              <a:rPr lang="ru-RU" dirty="0" err="1"/>
              <a:t>құжатты</a:t>
            </a:r>
            <a:r>
              <a:rPr lang="ru-RU" dirty="0"/>
              <a:t> </a:t>
            </a:r>
            <a:r>
              <a:rPr lang="ru-RU" dirty="0" err="1"/>
              <a:t>көрсеткеннен</a:t>
            </a:r>
            <a:r>
              <a:rPr lang="ru-RU" dirty="0"/>
              <a:t> </a:t>
            </a:r>
            <a:r>
              <a:rPr lang="ru-RU" dirty="0" err="1"/>
              <a:t>кейін</a:t>
            </a:r>
            <a:r>
              <a:rPr lang="ru-RU" dirty="0"/>
              <a:t> </a:t>
            </a:r>
            <a:r>
              <a:rPr lang="ru-RU" dirty="0" err="1"/>
              <a:t>дәріханада</a:t>
            </a:r>
            <a:r>
              <a:rPr lang="ru-RU" dirty="0"/>
              <a:t> рецепт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беріледі</a:t>
            </a:r>
            <a:endParaRPr lang="ru-RU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93F8925-EF39-4E8D-83E4-98A4B0E2A4CA}"/>
              </a:ext>
            </a:extLst>
          </p:cNvPr>
          <p:cNvSpPr/>
          <p:nvPr/>
        </p:nvSpPr>
        <p:spPr>
          <a:xfrm>
            <a:off x="6879053" y="5628459"/>
            <a:ext cx="4822050" cy="688759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20B69D-714B-4027-BF01-6E5568678D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104645" cy="5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0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F236AEF-22FC-444B-854E-21E91A6ED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C2793E3-440D-4D6D-B09B-DAD02CF94F01}"/>
              </a:ext>
            </a:extLst>
          </p:cNvPr>
          <p:cNvSpPr/>
          <p:nvPr/>
        </p:nvSpPr>
        <p:spPr>
          <a:xfrm>
            <a:off x="8709523" y="1937733"/>
            <a:ext cx="3255338" cy="1946687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E073ECC-2F67-4F97-86D3-577A0C9EF065}"/>
              </a:ext>
            </a:extLst>
          </p:cNvPr>
          <p:cNvSpPr/>
          <p:nvPr/>
        </p:nvSpPr>
        <p:spPr>
          <a:xfrm>
            <a:off x="5241660" y="1937733"/>
            <a:ext cx="3330460" cy="3499935"/>
          </a:xfrm>
          <a:prstGeom prst="rect">
            <a:avLst/>
          </a:prstGeom>
          <a:solidFill>
            <a:srgbClr val="FFF9E7">
              <a:alpha val="49804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CC0B28A-A584-49D6-A044-D015F48E9D99}"/>
              </a:ext>
            </a:extLst>
          </p:cNvPr>
          <p:cNvSpPr/>
          <p:nvPr/>
        </p:nvSpPr>
        <p:spPr>
          <a:xfrm>
            <a:off x="973582" y="1943382"/>
            <a:ext cx="4204458" cy="4784438"/>
          </a:xfrm>
          <a:prstGeom prst="rect">
            <a:avLst/>
          </a:prstGeom>
          <a:solidFill>
            <a:srgbClr val="FBE5EB">
              <a:alpha val="49804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C2E6833-60CE-418E-A189-635C4927AA36}"/>
              </a:ext>
            </a:extLst>
          </p:cNvPr>
          <p:cNvSpPr/>
          <p:nvPr/>
        </p:nvSpPr>
        <p:spPr>
          <a:xfrm>
            <a:off x="973584" y="1313922"/>
            <a:ext cx="4204458" cy="591729"/>
          </a:xfrm>
          <a:prstGeom prst="rect">
            <a:avLst/>
          </a:prstGeom>
          <a:solidFill>
            <a:srgbClr val="F3ABBE">
              <a:alpha val="50000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5658C-A67A-4A2C-A1F6-82D15904105C}"/>
              </a:ext>
            </a:extLst>
          </p:cNvPr>
          <p:cNvSpPr txBox="1"/>
          <p:nvPr/>
        </p:nvSpPr>
        <p:spPr>
          <a:xfrm>
            <a:off x="1048725" y="1313921"/>
            <a:ext cx="35477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1- </a:t>
            </a:r>
            <a:r>
              <a:rPr lang="ru-RU" b="1" i="0" dirty="0" err="1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жеделділік</a:t>
            </a:r>
            <a:r>
              <a:rPr lang="ru-RU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b="1" i="0" dirty="0" err="1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санаты</a:t>
            </a:r>
            <a:r>
              <a:rPr lang="ru-RU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 </a:t>
            </a:r>
          </a:p>
          <a:p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(</a:t>
            </a:r>
            <a:r>
              <a:rPr lang="ru-RU" sz="1200" b="1" i="0" dirty="0" err="1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бригаданың</a:t>
            </a: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келу</a:t>
            </a: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уақыты</a:t>
            </a: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 10 </a:t>
            </a:r>
            <a:r>
              <a:rPr lang="ru-RU" sz="1200" b="1" i="0" dirty="0" err="1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минутқа</a:t>
            </a: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дейін</a:t>
            </a:r>
            <a:r>
              <a:rPr lang="ru-RU" sz="1200" b="1" i="0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rgbClr val="BD4343"/>
              </a:solidFill>
              <a:latin typeface="FS Joey Pro" panose="02000806040000020004" pitchFamily="50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099A85-6BA1-4BEC-BFB7-DEBF9A8F5297}"/>
              </a:ext>
            </a:extLst>
          </p:cNvPr>
          <p:cNvSpPr txBox="1"/>
          <p:nvPr/>
        </p:nvSpPr>
        <p:spPr>
          <a:xfrm>
            <a:off x="947788" y="1937733"/>
            <a:ext cx="4272885" cy="4826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Есінен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тану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(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кез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-келген генез)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Тыныс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алуының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тоқтауы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Жүрек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қызметінің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тоқтауы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Тыныс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алу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жолдарындағы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бөгде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дене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Шок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Құрысқақ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Кеуде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қуысындағы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ауырсыну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Парездер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мен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плегиялар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(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алғаш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туындаған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Қан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кетумен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көптеген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зақымданулар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мен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жарақаттар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Қан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кетумен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жарақат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Қан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кетумен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оқшауланған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жарақат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(бас,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мойын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Ауқымды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күйік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пен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үсік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Жануарлар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мен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жәндіктердің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тістеп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(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шағып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)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алуы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(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анафилаксиялық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шоктың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даму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қаупі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)</a:t>
            </a: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Электрожарақат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Қан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құсу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Асқынулары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бар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босанулар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Бұдан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әрі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траспланттау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үшін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тіндерді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(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тіндердің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бөліктерін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),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ағзаларды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(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ағзалардың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бөліктерін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)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тасымалдау</a:t>
            </a:r>
            <a:endParaRPr lang="ru-RU" sz="1200" dirty="0">
              <a:solidFill>
                <a:srgbClr val="8E3232"/>
              </a:solidFill>
              <a:effectLst/>
              <a:latin typeface="FS Joey Pro" panose="02000506050000090004" pitchFamily="50" charset="-52"/>
            </a:endParaRPr>
          </a:p>
          <a:p>
            <a:pPr marL="87313" indent="-873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Төтенше</a:t>
            </a:r>
            <a:r>
              <a:rPr lang="ru-RU" sz="1200" dirty="0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rgbClr val="8E3232"/>
                </a:solidFill>
                <a:effectLst/>
                <a:latin typeface="FS Joey Pro" panose="02000506050000090004" pitchFamily="50" charset="-52"/>
              </a:rPr>
              <a:t>жағдайлар</a:t>
            </a:r>
            <a:endParaRPr lang="ru-RU" sz="1200" dirty="0">
              <a:solidFill>
                <a:srgbClr val="8E3232"/>
              </a:solidFill>
              <a:latin typeface="FS Joey Pro" panose="02000506050000090004" pitchFamily="50" charset="-52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4F067A-D041-4811-B888-BA60024191EC}"/>
              </a:ext>
            </a:extLst>
          </p:cNvPr>
          <p:cNvSpPr/>
          <p:nvPr/>
        </p:nvSpPr>
        <p:spPr>
          <a:xfrm>
            <a:off x="5237709" y="1313921"/>
            <a:ext cx="3330460" cy="591729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7B2DFD-975E-4767-9266-134D43097B4C}"/>
              </a:ext>
            </a:extLst>
          </p:cNvPr>
          <p:cNvSpPr/>
          <p:nvPr/>
        </p:nvSpPr>
        <p:spPr>
          <a:xfrm>
            <a:off x="8709792" y="1328976"/>
            <a:ext cx="3255338" cy="576674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6A776-462D-4709-8C12-47E1BB969DDF}"/>
              </a:ext>
            </a:extLst>
          </p:cNvPr>
          <p:cNvSpPr txBox="1"/>
          <p:nvPr/>
        </p:nvSpPr>
        <p:spPr>
          <a:xfrm>
            <a:off x="5253391" y="1351653"/>
            <a:ext cx="36715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2- </a:t>
            </a:r>
            <a:r>
              <a:rPr lang="ru-RU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жеделділік</a:t>
            </a: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санаты</a:t>
            </a:r>
            <a:r>
              <a:rPr lang="ru-RU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</a:p>
          <a:p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(</a:t>
            </a:r>
            <a:r>
              <a:rPr lang="ru-RU" sz="1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бригаданың</a:t>
            </a: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келу</a:t>
            </a: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уақыты</a:t>
            </a: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 15 </a:t>
            </a:r>
            <a:r>
              <a:rPr lang="ru-RU" sz="1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минутқа</a:t>
            </a: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дейін</a:t>
            </a:r>
            <a:r>
              <a:rPr lang="ru-RU" sz="1200" b="1" i="0" dirty="0">
                <a:solidFill>
                  <a:schemeClr val="accent2">
                    <a:lumMod val="75000"/>
                  </a:schemeClr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E166AA-0C8B-48CF-84BA-B6521DB06BAA}"/>
              </a:ext>
            </a:extLst>
          </p:cNvPr>
          <p:cNvSpPr txBox="1"/>
          <p:nvPr/>
        </p:nvSpPr>
        <p:spPr>
          <a:xfrm>
            <a:off x="5269020" y="1886123"/>
            <a:ext cx="3098867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rgbClr val="8E3232"/>
                </a:solidFill>
                <a:effectLst/>
                <a:latin typeface="FS Joey Pro" panose="02000506050000090004" pitchFamily="50" charset="-52"/>
              </a:defRPr>
            </a:lvl1pPr>
          </a:lstStyle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Одан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әрі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жабырқаңқы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жағдай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үрдісі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бар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естің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бұзылуы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Сыртқы тыныс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алудың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айқын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бұзылулары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Жүрек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ритмінің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бұзылуы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Гемодинамикасы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тұрақсыз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 Шок,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асқынған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криз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дамуының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жоғары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қаупі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Жоғары температура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жағдайындағы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бөртпе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Қан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кетумен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оқшауланған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жарақат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Улы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заттармен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улану</a:t>
            </a: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Атипиялық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аурулар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жіті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коронарлық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синдромға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күдіктену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Жүкті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әйелдердің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бас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ауруы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Құсу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+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сусызданудың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ауыр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белгілерімен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сұйық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нәжіс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Әртүрлі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этиологиядағы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психоз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13869-0D5D-4902-8085-40A509E18961}"/>
              </a:ext>
            </a:extLst>
          </p:cNvPr>
          <p:cNvSpPr txBox="1"/>
          <p:nvPr/>
        </p:nvSpPr>
        <p:spPr>
          <a:xfrm>
            <a:off x="8758139" y="1367693"/>
            <a:ext cx="31581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3-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жеделділік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санаты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(</a:t>
            </a:r>
            <a:r>
              <a:rPr lang="ru-RU" sz="12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бригаданың</a:t>
            </a: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келу</a:t>
            </a: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уақыты</a:t>
            </a: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30 </a:t>
            </a:r>
            <a:r>
              <a:rPr lang="ru-RU" sz="12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минутқа</a:t>
            </a: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2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дейін</a:t>
            </a:r>
            <a:r>
              <a:rPr lang="ru-RU" sz="12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2B875-52C3-4FEC-9EF1-E79CC46E6B2E}"/>
              </a:ext>
            </a:extLst>
          </p:cNvPr>
          <p:cNvSpPr txBox="1"/>
          <p:nvPr/>
        </p:nvSpPr>
        <p:spPr>
          <a:xfrm>
            <a:off x="8731692" y="2030065"/>
            <a:ext cx="3184552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spcAft>
                <a:spcPts val="300"/>
              </a:spcAft>
              <a:buFont typeface="Arial" panose="020B0604020202020204" pitchFamily="34" charset="0"/>
              <a:buChar char="•"/>
              <a:defRPr sz="1200">
                <a:solidFill>
                  <a:srgbClr val="8E3232"/>
                </a:solidFill>
                <a:effectLst/>
                <a:latin typeface="FS Joey Pro" panose="02000506050000090004" pitchFamily="50" charset="-52"/>
              </a:defRPr>
            </a:lvl1pPr>
          </a:lstStyle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Қан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кетусіз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оқшауланған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жарақат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Іштің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ауруы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іштің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қатты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ауруы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3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жасқа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дейінгі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балалар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мен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жүкті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әйелдердегі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38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 жоғары температура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Физиологиялық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босанулар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Жүкті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әйелдердің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іш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ауруы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жүктілікті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тоқтату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қаупі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Балалардағы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шектелген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күйік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пен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үсу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D16C10-AC5C-4267-8153-68B5E18F4ABC}"/>
              </a:ext>
            </a:extLst>
          </p:cNvPr>
          <p:cNvSpPr txBox="1"/>
          <p:nvPr/>
        </p:nvSpPr>
        <p:spPr>
          <a:xfrm>
            <a:off x="9705505" y="4474644"/>
            <a:ext cx="225217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u="sng" dirty="0">
                <a:solidFill>
                  <a:srgbClr val="BD4343"/>
                </a:solidFill>
                <a:effectLst/>
                <a:latin typeface="FS Joey Pro" panose="02000806040000020004" pitchFamily="50" charset="-52"/>
              </a:rPr>
              <a:t>1, 2, 3 </a:t>
            </a:r>
            <a:r>
              <a:rPr lang="ru-RU" sz="1400" b="1" u="sng" dirty="0" err="1">
                <a:solidFill>
                  <a:srgbClr val="BD4343"/>
                </a:solidFill>
                <a:latin typeface="FS Joey Pro" panose="02000806040000020004" pitchFamily="50" charset="-52"/>
              </a:rPr>
              <a:t>жеделдік</a:t>
            </a:r>
            <a:r>
              <a:rPr lang="ru-RU" sz="1400" b="1" u="sng" dirty="0">
                <a:solidFill>
                  <a:srgbClr val="BD4343"/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u="sng" dirty="0" err="1">
                <a:solidFill>
                  <a:srgbClr val="BD4343"/>
                </a:solidFill>
                <a:latin typeface="FS Joey Pro" panose="02000806040000020004" pitchFamily="50" charset="-52"/>
              </a:rPr>
              <a:t>санаты</a:t>
            </a:r>
            <a:r>
              <a:rPr lang="ru-RU" sz="1400" b="1" u="sng" dirty="0">
                <a:solidFill>
                  <a:srgbClr val="BD4343"/>
                </a:solidFill>
                <a:latin typeface="FS Joey Pro" panose="02000806040000020004" pitchFamily="50" charset="-52"/>
              </a:rPr>
              <a:t> </a:t>
            </a:r>
            <a:r>
              <a:rPr lang="ru-RU" sz="1400" u="sng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бойынша</a:t>
            </a:r>
            <a:r>
              <a:rPr lang="ru-RU" sz="1400" u="sng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u="sng" dirty="0" err="1">
                <a:solidFill>
                  <a:srgbClr val="084065"/>
                </a:solidFill>
                <a:latin typeface="FS Joey Pro" panose="02000806040000020004" pitchFamily="50" charset="-52"/>
              </a:rPr>
              <a:t>қоңырау</a:t>
            </a:r>
            <a:r>
              <a:rPr lang="ru-RU" sz="1400" u="sng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u="sng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түскенде</a:t>
            </a:r>
            <a:r>
              <a:rPr lang="ru-RU" sz="1400" u="sng" dirty="0">
                <a:solidFill>
                  <a:srgbClr val="084065"/>
                </a:solidFill>
                <a:latin typeface="FS Joey Pro" panose="02000806040000020004" pitchFamily="50" charset="-52"/>
              </a:rPr>
              <a:t> д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испетчер </a:t>
            </a:r>
            <a:r>
              <a:rPr lang="ru-RU" sz="140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жедел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жәрдем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стансасының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фельдшерлік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 немесе </a:t>
            </a:r>
            <a:r>
              <a:rPr lang="ru-RU" sz="140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мамандандырылған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бригадаларына</a:t>
            </a:r>
            <a:r>
              <a:rPr lang="ru-RU" sz="1400" dirty="0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effectLst/>
                <a:latin typeface="FS Joey Pro" panose="02000806040000020004" pitchFamily="50" charset="-52"/>
              </a:rPr>
              <a:t>хабарлайды</a:t>
            </a:r>
            <a:endParaRPr lang="ru-RU" sz="1400" b="1" u="sng" dirty="0">
              <a:solidFill>
                <a:srgbClr val="084065"/>
              </a:solidFill>
              <a:effectLst/>
              <a:latin typeface="FS Joey Pro" panose="02000806040000020004" pitchFamily="50" charset="-5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2042967" y="40025"/>
            <a:ext cx="6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ЖЕДЕЛ МЕДИЦИНАЛЫҚ ЖӘРДЕМ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95274" y="820565"/>
            <a:ext cx="7194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, оның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авиацияны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тарта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отырып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ДСМ-225/2020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00" b="1" dirty="0">
              <a:solidFill>
                <a:srgbClr val="728E41"/>
              </a:solidFill>
              <a:effectLst/>
              <a:latin typeface="FS Joey Pro" panose="02000806040000020004" pitchFamily="50" charset="-52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8A262E-7879-432E-9DA5-546C9263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7421" y="4768871"/>
            <a:ext cx="842783" cy="81664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DF5E022-B0EC-4F91-9351-7AEEFD4967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003995" cy="5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9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57FE119-6EDD-45D1-B024-5BE813678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E2AF7E7-5EBC-47EF-822A-7B1243DC2740}"/>
              </a:ext>
            </a:extLst>
          </p:cNvPr>
          <p:cNvSpPr/>
          <p:nvPr/>
        </p:nvSpPr>
        <p:spPr>
          <a:xfrm>
            <a:off x="7030340" y="3747455"/>
            <a:ext cx="4824873" cy="825300"/>
          </a:xfrm>
          <a:prstGeom prst="rect">
            <a:avLst/>
          </a:prstGeom>
          <a:solidFill>
            <a:srgbClr val="F3ABB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69FE702-A799-4875-BE6E-C7CB6A57DCB5}"/>
              </a:ext>
            </a:extLst>
          </p:cNvPr>
          <p:cNvSpPr/>
          <p:nvPr/>
        </p:nvSpPr>
        <p:spPr>
          <a:xfrm>
            <a:off x="7030340" y="4579318"/>
            <a:ext cx="4824873" cy="964938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B4F69DF-28BF-41B7-BA52-0491CB227A65}"/>
              </a:ext>
            </a:extLst>
          </p:cNvPr>
          <p:cNvSpPr/>
          <p:nvPr/>
        </p:nvSpPr>
        <p:spPr>
          <a:xfrm>
            <a:off x="7046022" y="5333063"/>
            <a:ext cx="4824873" cy="933040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F12C58B-6F4F-4F23-A7F1-618DA9CDA770}"/>
              </a:ext>
            </a:extLst>
          </p:cNvPr>
          <p:cNvSpPr/>
          <p:nvPr/>
        </p:nvSpPr>
        <p:spPr>
          <a:xfrm>
            <a:off x="1137681" y="4953909"/>
            <a:ext cx="4609976" cy="1261226"/>
          </a:xfrm>
          <a:prstGeom prst="rect">
            <a:avLst/>
          </a:prstGeom>
          <a:solidFill>
            <a:srgbClr val="F1F8EC">
              <a:alpha val="49804"/>
            </a:srgb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CE7FAA-B1A2-4F7A-890D-074B56AB594F}"/>
              </a:ext>
            </a:extLst>
          </p:cNvPr>
          <p:cNvSpPr txBox="1"/>
          <p:nvPr/>
        </p:nvSpPr>
        <p:spPr>
          <a:xfrm>
            <a:off x="1289240" y="1694439"/>
            <a:ext cx="497007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spcBef>
                <a:spcPts val="1200"/>
              </a:spcBef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Науқас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өміріне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b="1" dirty="0">
                <a:solidFill>
                  <a:srgbClr val="8E3232"/>
                </a:solidFill>
                <a:latin typeface="FS Joey Pro" panose="02000806040000020004" pitchFamily="50" charset="-52"/>
              </a:rPr>
              <a:t>ҚАУІП ТӨНГЕНДЕ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(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жедел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жүрек -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тамыр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және тыныс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жетіспеушілігі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стационарға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шұғыл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көмек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көрсететін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b="1" dirty="0">
                <a:solidFill>
                  <a:srgbClr val="8E3232"/>
                </a:solidFill>
                <a:latin typeface="FS Joey Pro" panose="02000806040000020004" pitchFamily="50" charset="-52"/>
              </a:rPr>
              <a:t>ЖАҚЫН МАҢДАҒЫ МЕДИЦИНАЛЫҚ ҰЙЫМНЫҢ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қабылдау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бөліміне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жеткізіледі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.</a:t>
            </a:r>
          </a:p>
          <a:p>
            <a:pPr algn="l" fontAlgn="base">
              <a:spcBef>
                <a:spcPts val="1200"/>
              </a:spcBef>
            </a:pPr>
            <a:endParaRPr lang="ru-RU" sz="1400" b="1" i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  <a:p>
            <a:pPr algn="l" fontAlgn="base">
              <a:spcBef>
                <a:spcPts val="1200"/>
              </a:spcBef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         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Науқасты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стационарға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апарған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кезде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жедел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          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жәрдемде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онымен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бірге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жүруге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рұқсат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етіледі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(бір </a:t>
            </a:r>
            <a:r>
              <a:rPr lang="ru-RU" sz="1400" b="1" i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адамнан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көп емес)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C1613A-8470-4C9C-9F83-079DC6AEF1EC}"/>
              </a:ext>
            </a:extLst>
          </p:cNvPr>
          <p:cNvSpPr txBox="1"/>
          <p:nvPr/>
        </p:nvSpPr>
        <p:spPr>
          <a:xfrm>
            <a:off x="7046022" y="3758591"/>
            <a:ext cx="485070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бірінші топ (қызыл </a:t>
            </a:r>
            <a:r>
              <a:rPr lang="ru-RU" sz="1400" b="1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аймақ</a:t>
            </a:r>
            <a:r>
              <a:rPr lang="ru-RU" sz="1400" b="1" dirty="0">
                <a:solidFill>
                  <a:srgbClr val="8E3232"/>
                </a:solidFill>
                <a:latin typeface="FS Joey Pro" panose="02000806040000020004" pitchFamily="50" charset="-52"/>
              </a:rPr>
              <a:t>) -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жағдайы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науқастың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өміріне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тікелей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қауіп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төндіретін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немесе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нашарлау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қаупі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жоғары және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шұғыл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көмекті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қажет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ететін</a:t>
            </a:r>
            <a:r>
              <a:rPr lang="ru-RU" sz="1400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науқастар</a:t>
            </a:r>
            <a:endParaRPr lang="ru-RU" sz="1400" dirty="0">
              <a:solidFill>
                <a:srgbClr val="8E3232"/>
              </a:solidFill>
              <a:latin typeface="FS Joey Pro" panose="02000806040000020004" pitchFamily="50" charset="-52"/>
            </a:endParaRPr>
          </a:p>
          <a:p>
            <a:pPr>
              <a:spcBef>
                <a:spcPts val="1200"/>
              </a:spcBef>
            </a:pP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екінші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топ (сары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аймақ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) -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жағдайы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денсаулыққа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ықтимал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қауіп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төндіретін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немесе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жедел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көмекті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қажет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ететін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жағдайдың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дамуымен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ілгерілей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 алатын </a:t>
            </a:r>
            <a:r>
              <a:rPr lang="ru-RU" sz="1400" dirty="0" err="1">
                <a:solidFill>
                  <a:schemeClr val="accent4">
                    <a:lumMod val="50000"/>
                  </a:schemeClr>
                </a:solidFill>
                <a:latin typeface="FS Joey Pro" panose="02000806040000020004" pitchFamily="50" charset="-52"/>
              </a:rPr>
              <a:t>науқастар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FS Joey Pro" panose="02000806040000020004" pitchFamily="50" charset="-52"/>
            </a:endParaRPr>
          </a:p>
          <a:p>
            <a:pPr>
              <a:spcBef>
                <a:spcPts val="1200"/>
              </a:spcBef>
            </a:pP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үшінші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топ (жасыл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аймақ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 -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жағдайы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науқастың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өмірі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мен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денсаулығына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тікелей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қауіп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төндірмейді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ауруханаға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жатқызуды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қажет етпейді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246B5F-075C-4C25-BBBA-6BBDCBB2DED4}"/>
              </a:ext>
            </a:extLst>
          </p:cNvPr>
          <p:cNvSpPr/>
          <p:nvPr/>
        </p:nvSpPr>
        <p:spPr>
          <a:xfrm>
            <a:off x="295274" y="802219"/>
            <a:ext cx="11896726" cy="45719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A3C1C-6EEB-4400-A468-868B877153F6}"/>
              </a:ext>
            </a:extLst>
          </p:cNvPr>
          <p:cNvSpPr txBox="1"/>
          <p:nvPr/>
        </p:nvSpPr>
        <p:spPr>
          <a:xfrm>
            <a:off x="2042967" y="40025"/>
            <a:ext cx="6881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ЖЕДЕЛ МЕДИЦИНАЛЫҚ ЖӘРДЕМ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18D556-6FE0-4566-9362-4696ECEB53EA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354C9-FC87-45EA-9A95-BE723003332E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71ED2-C2D2-4143-A377-A71670EB0E4F}"/>
              </a:ext>
            </a:extLst>
          </p:cNvPr>
          <p:cNvSpPr txBox="1"/>
          <p:nvPr/>
        </p:nvSpPr>
        <p:spPr>
          <a:xfrm>
            <a:off x="295274" y="820565"/>
            <a:ext cx="7194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, оның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авиацияны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тарта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отырып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10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ДСМ-225/2020 </a:t>
            </a:r>
            <a:r>
              <a:rPr lang="ru-RU" sz="10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70B5B9-C878-4193-9249-5C14D9783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65" y="3348177"/>
            <a:ext cx="504792" cy="5047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B41BC0-DAD8-427E-99A3-A6EE46F3E135}"/>
              </a:ext>
            </a:extLst>
          </p:cNvPr>
          <p:cNvSpPr txBox="1"/>
          <p:nvPr/>
        </p:nvSpPr>
        <p:spPr>
          <a:xfrm>
            <a:off x="2153765" y="4999748"/>
            <a:ext cx="37428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Облыстардың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,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республикалық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маңызы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бар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қалалардың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астананың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жедел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станциялары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10 мың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тұрғынға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шаққанда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1 бірлік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мөлшерінде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САНИТАРЛЫҚ АВТОКӨЛІКТЕРМЕН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жабдықталған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.</a:t>
            </a:r>
            <a:endParaRPr lang="ru-RU" sz="1400" b="1" u="sng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88D510-372C-43A7-9495-6F4305FE3B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4" y="5176201"/>
            <a:ext cx="840947" cy="8166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78BACA-4065-48C7-854F-F65F4D147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49" y="1535921"/>
            <a:ext cx="599205" cy="59920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B43E29A-55CF-4950-9EB3-4954C575670D}"/>
              </a:ext>
            </a:extLst>
          </p:cNvPr>
          <p:cNvSpPr txBox="1"/>
          <p:nvPr/>
        </p:nvSpPr>
        <p:spPr>
          <a:xfrm>
            <a:off x="7108854" y="1355885"/>
            <a:ext cx="46999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Емделуші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аурухананың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қабылдау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бөліміне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ауыстырылғаннан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кейін, </a:t>
            </a:r>
            <a:r>
              <a:rPr lang="ru-RU" sz="1400" b="1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 МЕДБИКЕСІ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шұғыл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көмек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көрсетудің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басымдылығына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байланысты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науқастарды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u="sng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60 СЕКУНДТІҢ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топтарға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(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триаж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жүйесі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бойынша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талдау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) </a:t>
            </a:r>
            <a:r>
              <a:rPr lang="ru-RU" sz="1400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бөледі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.</a:t>
            </a:r>
            <a:endParaRPr lang="ru-RU" sz="1400" b="1" dirty="0">
              <a:solidFill>
                <a:srgbClr val="8E3232"/>
              </a:solidFill>
              <a:latin typeface="FS Joey Pro" panose="02000806040000020004" pitchFamily="50" charset="-5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DD4DCE-A2FE-498D-A822-29506F6E7074}"/>
              </a:ext>
            </a:extLst>
          </p:cNvPr>
          <p:cNvSpPr txBox="1"/>
          <p:nvPr/>
        </p:nvSpPr>
        <p:spPr>
          <a:xfrm>
            <a:off x="7735913" y="2901820"/>
            <a:ext cx="41104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Топқа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тағайындалған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науқастар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арнайы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түсті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белгі немесе түрлі-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түсті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таспа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түрінде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сәйкестендіру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белгісін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50000"/>
                  </a:schemeClr>
                </a:solidFill>
                <a:latin typeface="FS Joey Pro" panose="02000806040000020004" pitchFamily="50" charset="-52"/>
              </a:rPr>
              <a:t>алады</a:t>
            </a:r>
            <a:endParaRPr lang="ru-RU" sz="1400" b="1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A1B0AA8-37BF-4E5F-B83E-49AB6593B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0916" y="3024353"/>
            <a:ext cx="518712" cy="538701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E624A91-3375-474D-93CA-6CAF52BECDCD}"/>
              </a:ext>
            </a:extLst>
          </p:cNvPr>
          <p:cNvSpPr/>
          <p:nvPr/>
        </p:nvSpPr>
        <p:spPr>
          <a:xfrm>
            <a:off x="987479" y="1313921"/>
            <a:ext cx="5256158" cy="5413899"/>
          </a:xfrm>
          <a:prstGeom prst="rect">
            <a:avLst/>
          </a:prstGeom>
          <a:noFill/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F7204D5-A353-4BDF-9532-78E178AF63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003995" cy="5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59EDB3F-F066-45A6-A31E-5CC6D3766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6ACB158-D328-4227-AE6A-1E69CD7A2392}"/>
              </a:ext>
            </a:extLst>
          </p:cNvPr>
          <p:cNvSpPr/>
          <p:nvPr/>
        </p:nvSpPr>
        <p:spPr>
          <a:xfrm>
            <a:off x="5771075" y="2892843"/>
            <a:ext cx="5793908" cy="1031214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3A2DD08-103B-4A07-908E-F52C09B9E722}"/>
              </a:ext>
            </a:extLst>
          </p:cNvPr>
          <p:cNvSpPr/>
          <p:nvPr/>
        </p:nvSpPr>
        <p:spPr>
          <a:xfrm>
            <a:off x="9383455" y="2990719"/>
            <a:ext cx="1717213" cy="215264"/>
          </a:xfrm>
          <a:prstGeom prst="rect">
            <a:avLst/>
          </a:prstGeom>
          <a:solidFill>
            <a:srgbClr val="F3ABBE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D486BEE-D65B-4AEC-97B6-52F385CD7BCA}"/>
              </a:ext>
            </a:extLst>
          </p:cNvPr>
          <p:cNvSpPr/>
          <p:nvPr/>
        </p:nvSpPr>
        <p:spPr>
          <a:xfrm>
            <a:off x="7731621" y="3434059"/>
            <a:ext cx="998722" cy="21526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F0FA854-9263-47D2-ADDB-6196619F41E0}"/>
              </a:ext>
            </a:extLst>
          </p:cNvPr>
          <p:cNvSpPr/>
          <p:nvPr/>
        </p:nvSpPr>
        <p:spPr>
          <a:xfrm>
            <a:off x="1145321" y="1338243"/>
            <a:ext cx="4122197" cy="576674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1485900" y="140480"/>
            <a:ext cx="688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ЖЕДЕЛ ЖӘРДЕМ ҚЫЗМЕТІ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67057" y="924730"/>
            <a:ext cx="719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, оның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авиацияны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тарта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отырып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ДСМ-225/2020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34FBE3-F0A2-4803-9555-3A3D202E2754}"/>
              </a:ext>
            </a:extLst>
          </p:cNvPr>
          <p:cNvSpPr txBox="1"/>
          <p:nvPr/>
        </p:nvSpPr>
        <p:spPr>
          <a:xfrm>
            <a:off x="1152295" y="1321881"/>
            <a:ext cx="3935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4 -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жеделділік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санаты</a:t>
            </a:r>
            <a:r>
              <a:rPr lang="ru-RU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</a:p>
          <a:p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(</a:t>
            </a:r>
            <a:r>
              <a:rPr lang="ru-RU" sz="1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бригаданың</a:t>
            </a: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келу</a:t>
            </a: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уақыты</a:t>
            </a: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60 </a:t>
            </a:r>
            <a:r>
              <a:rPr lang="ru-RU" sz="1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минутқа</a:t>
            </a: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 </a:t>
            </a:r>
            <a:r>
              <a:rPr lang="ru-RU" sz="1400" b="1" i="0" dirty="0" err="1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дейін</a:t>
            </a:r>
            <a:r>
              <a:rPr lang="ru-RU" sz="1400" b="1" i="0" dirty="0">
                <a:solidFill>
                  <a:schemeClr val="accent6">
                    <a:lumMod val="50000"/>
                  </a:schemeClr>
                </a:solidFill>
                <a:effectLst/>
                <a:latin typeface="FS Joey Pro" panose="02000806040000020004" pitchFamily="50" charset="-52"/>
              </a:rPr>
              <a:t>)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7BE2FD2-071C-48F5-9997-E3CCB94DB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75" y="1626580"/>
            <a:ext cx="771769" cy="7717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458A8F-F295-4341-8486-D8BB17B420DE}"/>
              </a:ext>
            </a:extLst>
          </p:cNvPr>
          <p:cNvSpPr txBox="1"/>
          <p:nvPr/>
        </p:nvSpPr>
        <p:spPr>
          <a:xfrm>
            <a:off x="6766560" y="1534487"/>
            <a:ext cx="4546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 err="1">
                <a:solidFill>
                  <a:srgbClr val="2E471D"/>
                </a:solidFill>
              </a:rPr>
              <a:t>Шұғыл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b="1" dirty="0">
                <a:solidFill>
                  <a:srgbClr val="2E471D"/>
                </a:solidFill>
              </a:rPr>
              <a:t>4 -ШІ САНАТТАҒЫ </a:t>
            </a:r>
            <a:r>
              <a:rPr lang="ru-RU" sz="1400" dirty="0" err="1">
                <a:solidFill>
                  <a:srgbClr val="2E471D"/>
                </a:solidFill>
              </a:rPr>
              <a:t>қоңыраулар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түскен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кезде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жедел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жәрдем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станциясының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диспетчері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науқастың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емделу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орнындағы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емханадағы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жедел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жәрдем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бригадасына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қоңырауды</a:t>
            </a:r>
            <a:r>
              <a:rPr lang="ru-RU" sz="1400" dirty="0">
                <a:solidFill>
                  <a:srgbClr val="2E471D"/>
                </a:solidFill>
              </a:rPr>
              <a:t> жібереді.</a:t>
            </a:r>
            <a:endParaRPr lang="ru-RU" sz="1400" b="1" u="sng" dirty="0">
              <a:solidFill>
                <a:srgbClr val="2E471D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74CC522-5B63-4014-8B43-0D200E43E75A}"/>
              </a:ext>
            </a:extLst>
          </p:cNvPr>
          <p:cNvSpPr/>
          <p:nvPr/>
        </p:nvSpPr>
        <p:spPr>
          <a:xfrm>
            <a:off x="1152295" y="1959098"/>
            <a:ext cx="4116392" cy="4768722"/>
          </a:xfrm>
          <a:prstGeom prst="rect">
            <a:avLst/>
          </a:prstGeom>
          <a:solidFill>
            <a:schemeClr val="accent6">
              <a:lumMod val="20000"/>
              <a:lumOff val="80000"/>
              <a:alpha val="49804"/>
            </a:schemeClr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060A9-DDA4-453A-A3F1-E182A8457543}"/>
              </a:ext>
            </a:extLst>
          </p:cNvPr>
          <p:cNvSpPr txBox="1"/>
          <p:nvPr/>
        </p:nvSpPr>
        <p:spPr>
          <a:xfrm>
            <a:off x="1229593" y="2065622"/>
            <a:ext cx="4089753" cy="483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Жіті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аурулар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немесе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өмірге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қауіптің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айқын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белгілерінсіз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созылмалы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аурулардың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асқынуы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Терінің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және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теріастының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жіті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қабынған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және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аллергиялық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аурулары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Жеңіл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жарақаттар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терең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емес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жарақаттар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күйіктер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,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соғып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алу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, жара)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Созылмалы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аурулардың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салдарынан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ауырсыну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синдромы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Құсу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+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сусызданудың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жеңіл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белгілерімен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сұйық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нәжіс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Жүкті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әйелдердің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құсуы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(12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аптаға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дейін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Несеп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шығару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жүйесі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ағзаларының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созылмалы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ауруларынан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туындаған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несептің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жіті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жүрмей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қалуы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аралас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несеп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Босанулардан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, жасанды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түсіктерден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кейінгі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қабыну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аурулары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Тыныс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алу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жолдарынан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басқа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бөгде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денелер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Медициналық-санитариялық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алғашқы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көмек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немесе стационар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жағдайларында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медициналық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манипуляцияларды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жүргізуді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талап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ететін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өзге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де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жағдайлар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Жануарлар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мен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жәндіктердің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тістеп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шағып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)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алуы</a:t>
            </a:r>
            <a:endParaRPr lang="ru-RU" sz="1200" dirty="0">
              <a:solidFill>
                <a:schemeClr val="accent6">
                  <a:lumMod val="50000"/>
                </a:schemeClr>
              </a:solidFill>
              <a:latin typeface="FS Joey Pro" panose="02000506050000090004" pitchFamily="50" charset="-52"/>
            </a:endParaRP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Артериялық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гипертензия (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криздің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асқынуынсыз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)</a:t>
            </a:r>
          </a:p>
          <a:p>
            <a:pPr indent="-87313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Өздігінен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</a:t>
            </a:r>
            <a:r>
              <a:rPr lang="ru-RU" sz="1200" dirty="0" err="1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түспейтін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rPr>
              <a:t> жоғары температура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D7E88-493C-4D04-B84D-90C74BE0E826}"/>
              </a:ext>
            </a:extLst>
          </p:cNvPr>
          <p:cNvSpPr txBox="1"/>
          <p:nvPr/>
        </p:nvSpPr>
        <p:spPr>
          <a:xfrm>
            <a:off x="6599398" y="4365430"/>
            <a:ext cx="51408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 err="1"/>
              <a:t>Төтенше</a:t>
            </a:r>
            <a:r>
              <a:rPr lang="ru-RU" sz="1400" dirty="0"/>
              <a:t> </a:t>
            </a:r>
            <a:r>
              <a:rPr lang="ru-RU" sz="1400" dirty="0" err="1"/>
              <a:t>жағдайлар</a:t>
            </a:r>
            <a:r>
              <a:rPr lang="ru-RU" sz="1400" dirty="0"/>
              <a:t> </a:t>
            </a:r>
            <a:r>
              <a:rPr lang="ru-RU" sz="1400" dirty="0" err="1"/>
              <a:t>бөлімінің</a:t>
            </a:r>
            <a:r>
              <a:rPr lang="ru-RU" sz="1400" dirty="0"/>
              <a:t> </a:t>
            </a:r>
            <a:r>
              <a:rPr lang="ru-RU" sz="1400" dirty="0" err="1"/>
              <a:t>фельдшерлік</a:t>
            </a:r>
            <a:r>
              <a:rPr lang="ru-RU" sz="1400" dirty="0"/>
              <a:t> және </a:t>
            </a:r>
            <a:r>
              <a:rPr lang="ru-RU" sz="1400" dirty="0" err="1"/>
              <a:t>мамандандырылған</a:t>
            </a:r>
            <a:r>
              <a:rPr lang="ru-RU" sz="1400" dirty="0"/>
              <a:t> (</a:t>
            </a:r>
            <a:r>
              <a:rPr lang="ru-RU" sz="1400" dirty="0" err="1"/>
              <a:t>медициналық</a:t>
            </a:r>
            <a:r>
              <a:rPr lang="ru-RU" sz="1400" dirty="0"/>
              <a:t>) </a:t>
            </a:r>
            <a:r>
              <a:rPr lang="ru-RU" sz="1400" dirty="0" err="1"/>
              <a:t>бригадалары</a:t>
            </a:r>
            <a:r>
              <a:rPr lang="ru-RU" sz="1400" dirty="0"/>
              <a:t> </a:t>
            </a:r>
            <a:r>
              <a:rPr lang="ru-RU" sz="1400" dirty="0" err="1"/>
              <a:t>алғашқы</a:t>
            </a:r>
            <a:r>
              <a:rPr lang="ru-RU" sz="1400" dirty="0"/>
              <a:t> </a:t>
            </a:r>
            <a:r>
              <a:rPr lang="ru-RU" sz="1400" dirty="0" err="1"/>
              <a:t>медициналық</a:t>
            </a:r>
            <a:r>
              <a:rPr lang="ru-RU" sz="1400" dirty="0"/>
              <a:t> -</a:t>
            </a:r>
            <a:r>
              <a:rPr lang="ru-RU" sz="1400" dirty="0" err="1"/>
              <a:t>санитарлық</a:t>
            </a:r>
            <a:r>
              <a:rPr lang="ru-RU" sz="1400" dirty="0"/>
              <a:t> </a:t>
            </a:r>
            <a:r>
              <a:rPr lang="ru-RU" sz="1400" dirty="0" err="1"/>
              <a:t>көмекті</a:t>
            </a:r>
            <a:r>
              <a:rPr lang="ru-RU" sz="1400" dirty="0"/>
              <a:t> </a:t>
            </a:r>
            <a:r>
              <a:rPr lang="ru-RU" sz="1400" dirty="0" err="1"/>
              <a:t>ұйымдастыру</a:t>
            </a:r>
            <a:r>
              <a:rPr lang="ru-RU" sz="1400" dirty="0"/>
              <a:t> </a:t>
            </a:r>
            <a:r>
              <a:rPr lang="ru-RU" sz="1400" dirty="0" err="1"/>
              <a:t>кезінде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8E3232"/>
                </a:solidFill>
              </a:rPr>
              <a:t>ТӘУЛІК БОЙЫ</a:t>
            </a:r>
            <a:r>
              <a:rPr lang="ru-RU" sz="1400" dirty="0"/>
              <a:t> </a:t>
            </a:r>
            <a:r>
              <a:rPr lang="ru-RU" sz="1400" dirty="0" err="1"/>
              <a:t>алғашқы</a:t>
            </a:r>
            <a:r>
              <a:rPr lang="ru-RU" sz="1400" dirty="0"/>
              <a:t> </a:t>
            </a:r>
            <a:r>
              <a:rPr lang="ru-RU" sz="1400" dirty="0" err="1"/>
              <a:t>медициналық</a:t>
            </a:r>
            <a:r>
              <a:rPr lang="ru-RU" sz="1400" dirty="0"/>
              <a:t> -</a:t>
            </a:r>
            <a:r>
              <a:rPr lang="ru-RU" sz="1400" dirty="0" err="1"/>
              <a:t>санитарлық</a:t>
            </a:r>
            <a:r>
              <a:rPr lang="ru-RU" sz="1400" dirty="0"/>
              <a:t> </a:t>
            </a:r>
            <a:r>
              <a:rPr lang="ru-RU" sz="1400" dirty="0" err="1"/>
              <a:t>көмек</a:t>
            </a:r>
            <a:r>
              <a:rPr lang="ru-RU" sz="1400" dirty="0"/>
              <a:t> </a:t>
            </a:r>
            <a:r>
              <a:rPr lang="ru-RU" sz="1400" dirty="0" err="1"/>
              <a:t>ұйымының</a:t>
            </a:r>
            <a:r>
              <a:rPr lang="ru-RU" sz="1400" dirty="0"/>
              <a:t> </a:t>
            </a:r>
            <a:r>
              <a:rPr lang="ru-RU" sz="1400" dirty="0" err="1"/>
              <a:t>қызмет</a:t>
            </a:r>
            <a:r>
              <a:rPr lang="ru-RU" sz="1400" dirty="0"/>
              <a:t> </a:t>
            </a:r>
            <a:r>
              <a:rPr lang="ru-RU" sz="1400" dirty="0" err="1"/>
              <a:t>көрсету</a:t>
            </a:r>
            <a:r>
              <a:rPr lang="ru-RU" sz="1400" dirty="0"/>
              <a:t> </a:t>
            </a:r>
            <a:r>
              <a:rPr lang="ru-RU" sz="1400" dirty="0" err="1"/>
              <a:t>аймағында</a:t>
            </a:r>
            <a:r>
              <a:rPr lang="ru-RU" sz="1400" dirty="0"/>
              <a:t> </a:t>
            </a:r>
            <a:r>
              <a:rPr lang="ru-RU" sz="1400" dirty="0" err="1"/>
              <a:t>жүрген</a:t>
            </a:r>
            <a:r>
              <a:rPr lang="ru-RU" sz="1400" dirty="0"/>
              <a:t> адамдарға </a:t>
            </a:r>
            <a:r>
              <a:rPr lang="ru-RU" sz="1400" dirty="0" err="1"/>
              <a:t>медициналық</a:t>
            </a:r>
            <a:r>
              <a:rPr lang="ru-RU" sz="1400" dirty="0"/>
              <a:t> </a:t>
            </a:r>
            <a:r>
              <a:rPr lang="ru-RU" sz="1400" dirty="0" err="1"/>
              <a:t>көмек</a:t>
            </a:r>
            <a:r>
              <a:rPr lang="ru-RU" sz="1400" dirty="0"/>
              <a:t> </a:t>
            </a:r>
            <a:r>
              <a:rPr lang="ru-RU" sz="1400" dirty="0" err="1"/>
              <a:t>көрсетеді</a:t>
            </a:r>
            <a:r>
              <a:rPr lang="ru-RU" sz="1400" dirty="0"/>
              <a:t>.</a:t>
            </a:r>
            <a:endParaRPr lang="ru-RU" sz="1400" b="1" u="sng" dirty="0">
              <a:solidFill>
                <a:srgbClr val="D8303E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0A8D04-E361-437A-A334-CF204F42F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53" y="4562248"/>
            <a:ext cx="653043" cy="56921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A30E66-5CF3-48DA-9BDF-5BCDCC0BC033}"/>
              </a:ext>
            </a:extLst>
          </p:cNvPr>
          <p:cNvSpPr txBox="1"/>
          <p:nvPr/>
        </p:nvSpPr>
        <p:spPr>
          <a:xfrm>
            <a:off x="5833230" y="2918970"/>
            <a:ext cx="54803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7313" indent="-87313">
              <a:buFont typeface="Arial" panose="020B0604020202020204" pitchFamily="34" charset="0"/>
              <a:buChar char="•"/>
              <a:defRPr sz="1200" b="0" i="0">
                <a:solidFill>
                  <a:srgbClr val="084065"/>
                </a:solidFill>
                <a:effectLst/>
                <a:latin typeface="FS Joey Pro" panose="02000806040000020004" pitchFamily="50" charset="-52"/>
              </a:defRPr>
            </a:lvl1pPr>
          </a:lstStyle>
          <a:p>
            <a:pPr marL="0" indent="0">
              <a:buNone/>
            </a:pPr>
            <a:r>
              <a:rPr lang="ru-RU" sz="1400" dirty="0">
                <a:solidFill>
                  <a:srgbClr val="2E471D"/>
                </a:solidFill>
              </a:rPr>
              <a:t>20 000 </a:t>
            </a:r>
            <a:r>
              <a:rPr lang="ru-RU" sz="1400" dirty="0" err="1">
                <a:solidFill>
                  <a:srgbClr val="2E471D"/>
                </a:solidFill>
              </a:rPr>
              <a:t>адамнан</a:t>
            </a:r>
            <a:r>
              <a:rPr lang="ru-RU" sz="1400" dirty="0">
                <a:solidFill>
                  <a:srgbClr val="2E471D"/>
                </a:solidFill>
              </a:rPr>
              <a:t> аз </a:t>
            </a:r>
            <a:r>
              <a:rPr lang="ru-RU" sz="1400" dirty="0" err="1">
                <a:solidFill>
                  <a:srgbClr val="2E471D"/>
                </a:solidFill>
              </a:rPr>
              <a:t>тұрғыны</a:t>
            </a:r>
            <a:r>
              <a:rPr lang="ru-RU" sz="1400" dirty="0">
                <a:solidFill>
                  <a:srgbClr val="2E471D"/>
                </a:solidFill>
              </a:rPr>
              <a:t> бар </a:t>
            </a:r>
            <a:r>
              <a:rPr lang="ru-RU" sz="1400" dirty="0" err="1">
                <a:solidFill>
                  <a:srgbClr val="2E471D"/>
                </a:solidFill>
              </a:rPr>
              <a:t>емханаларда</a:t>
            </a:r>
            <a:r>
              <a:rPr lang="ru-RU" sz="1400" dirty="0">
                <a:solidFill>
                  <a:srgbClr val="2E471D"/>
                </a:solidFill>
              </a:rPr>
              <a:t> 4 -</a:t>
            </a:r>
            <a:r>
              <a:rPr lang="ru-RU" sz="1400" dirty="0" err="1">
                <a:solidFill>
                  <a:srgbClr val="2E471D"/>
                </a:solidFill>
              </a:rPr>
              <a:t>ші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санаттағы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шақыруларға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қызмет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көрсетуге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бұл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қызметті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жедел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медициналық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көмек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көрсетуге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лицензиясы</a:t>
            </a:r>
            <a:r>
              <a:rPr lang="ru-RU" sz="1400" dirty="0">
                <a:solidFill>
                  <a:srgbClr val="2E471D"/>
                </a:solidFill>
              </a:rPr>
              <a:t> бар </a:t>
            </a:r>
            <a:r>
              <a:rPr lang="ru-RU" sz="1400" dirty="0" err="1">
                <a:solidFill>
                  <a:srgbClr val="2E471D"/>
                </a:solidFill>
              </a:rPr>
              <a:t>басқа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медициналық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ұйымдарға</a:t>
            </a:r>
            <a:r>
              <a:rPr lang="ru-RU" sz="1400" dirty="0">
                <a:solidFill>
                  <a:srgbClr val="2E471D"/>
                </a:solidFill>
              </a:rPr>
              <a:t> беру арқылы </a:t>
            </a:r>
            <a:r>
              <a:rPr lang="ru-RU" sz="1400" dirty="0" err="1">
                <a:solidFill>
                  <a:srgbClr val="2E471D"/>
                </a:solidFill>
              </a:rPr>
              <a:t>рұқсат</a:t>
            </a:r>
            <a:r>
              <a:rPr lang="ru-RU" sz="1400" dirty="0">
                <a:solidFill>
                  <a:srgbClr val="2E471D"/>
                </a:solidFill>
              </a:rPr>
              <a:t> </a:t>
            </a:r>
            <a:r>
              <a:rPr lang="ru-RU" sz="1400" dirty="0" err="1">
                <a:solidFill>
                  <a:srgbClr val="2E471D"/>
                </a:solidFill>
              </a:rPr>
              <a:t>етіледі</a:t>
            </a:r>
            <a:r>
              <a:rPr lang="ru-RU" sz="1400" dirty="0">
                <a:solidFill>
                  <a:srgbClr val="2E471D"/>
                </a:solidFill>
              </a:rPr>
              <a:t>.</a:t>
            </a:r>
            <a:endParaRPr lang="ru-RU" sz="1400" b="1" u="sng" dirty="0">
              <a:solidFill>
                <a:srgbClr val="2E471D"/>
              </a:solidFill>
            </a:endParaRPr>
          </a:p>
        </p:txBody>
      </p:sp>
      <p:pic>
        <p:nvPicPr>
          <p:cNvPr id="4" name="Рисунок 3" descr="Изображение выглядит как текст, игрушка, векторная графика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41F0B165-1FD0-4018-BADC-459DE87CD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007" y="3409139"/>
            <a:ext cx="934320" cy="93432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7E5574D-1EEC-442E-84BE-39D78287E6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003995" cy="5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296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3B75695-9745-4D1C-8387-4F9E0668A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31CD9691-20E4-4770-8D17-4DB39F6947F8}"/>
              </a:ext>
            </a:extLst>
          </p:cNvPr>
          <p:cNvSpPr/>
          <p:nvPr/>
        </p:nvSpPr>
        <p:spPr>
          <a:xfrm>
            <a:off x="5942561" y="5309321"/>
            <a:ext cx="5921829" cy="115527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E1DFA4-AB6C-4D41-8C9A-CA35FD8D6271}"/>
              </a:ext>
            </a:extLst>
          </p:cNvPr>
          <p:cNvSpPr/>
          <p:nvPr/>
        </p:nvSpPr>
        <p:spPr>
          <a:xfrm>
            <a:off x="1037538" y="1438976"/>
            <a:ext cx="4492405" cy="2165754"/>
          </a:xfrm>
          <a:prstGeom prst="rect">
            <a:avLst/>
          </a:prstGeom>
          <a:solidFill>
            <a:srgbClr val="FBE5EB">
              <a:alpha val="49804"/>
            </a:srgbClr>
          </a:solidFill>
          <a:ln w="19050">
            <a:solidFill>
              <a:srgbClr val="F3ABBE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550922-EE9C-4F5D-B3AF-94CC5F3EFCA7}"/>
              </a:ext>
            </a:extLst>
          </p:cNvPr>
          <p:cNvSpPr txBox="1"/>
          <p:nvPr/>
        </p:nvSpPr>
        <p:spPr>
          <a:xfrm>
            <a:off x="1485900" y="140480"/>
            <a:ext cx="629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ЖЕДЕЛ ЖӘРДЕМ ҚЫЗМЕТІ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F096295-4565-4DE7-AE2A-4D1AD9CEAF69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F0B2CD-35BB-4B57-8BBA-AC5F30755B44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F419C-826B-49BE-BECF-D065368B205F}"/>
              </a:ext>
            </a:extLst>
          </p:cNvPr>
          <p:cNvSpPr txBox="1"/>
          <p:nvPr/>
        </p:nvSpPr>
        <p:spPr>
          <a:xfrm>
            <a:off x="267057" y="924730"/>
            <a:ext cx="7194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, оның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авиацияны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тарта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отырып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ДСМ-225/2020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FD8BDC-21FB-468D-9AC6-C01B6B68AE7A}"/>
              </a:ext>
            </a:extLst>
          </p:cNvPr>
          <p:cNvSpPr txBox="1"/>
          <p:nvPr/>
        </p:nvSpPr>
        <p:spPr>
          <a:xfrm>
            <a:off x="1079007" y="1653528"/>
            <a:ext cx="4320307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indent="-87313">
              <a:spcBef>
                <a:spcPts val="300"/>
              </a:spcBef>
              <a:buFont typeface="Arial" panose="020B0604020202020204" pitchFamily="34" charset="0"/>
              <a:buChar char="•"/>
              <a:defRPr sz="1200">
                <a:solidFill>
                  <a:schemeClr val="accent6">
                    <a:lumMod val="50000"/>
                  </a:schemeClr>
                </a:solidFill>
                <a:latin typeface="FS Joey Pro" panose="02000506050000090004" pitchFamily="50" charset="-52"/>
              </a:defRPr>
            </a:lvl1pPr>
          </a:lstStyle>
          <a:p>
            <a:pPr marL="896938" indent="0">
              <a:spcBef>
                <a:spcPts val="800"/>
              </a:spcBef>
              <a:buNone/>
            </a:pPr>
            <a:r>
              <a:rPr lang="ru-RU" dirty="0" err="1">
                <a:solidFill>
                  <a:srgbClr val="580000"/>
                </a:solidFill>
              </a:rPr>
              <a:t>Жедел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жәрдем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бригадалары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қызметкерлерінің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өмірі</a:t>
            </a:r>
            <a:r>
              <a:rPr lang="ru-RU" dirty="0">
                <a:solidFill>
                  <a:srgbClr val="580000"/>
                </a:solidFill>
              </a:rPr>
              <a:t> мен </a:t>
            </a:r>
            <a:r>
              <a:rPr lang="ru-RU" dirty="0" err="1">
                <a:solidFill>
                  <a:srgbClr val="580000"/>
                </a:solidFill>
              </a:rPr>
              <a:t>денсаулығына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қауіп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төнген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жағдайда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шақырулар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b="1" dirty="0">
                <a:solidFill>
                  <a:srgbClr val="580000"/>
                </a:solidFill>
              </a:rPr>
              <a:t>АУМАҚТЫҚ ІШКІ ІСТЕР ОРГАНДАРЫНЫҢ ӨКІЛДЕРІНІҢ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қатысуымен</a:t>
            </a:r>
            <a:r>
              <a:rPr lang="ru-RU" dirty="0">
                <a:solidFill>
                  <a:srgbClr val="580000"/>
                </a:solidFill>
              </a:rPr>
              <a:t> беріледі.</a:t>
            </a:r>
          </a:p>
          <a:p>
            <a:pPr indent="0">
              <a:spcBef>
                <a:spcPts val="800"/>
              </a:spcBef>
              <a:buNone/>
              <a:tabLst>
                <a:tab pos="3854450" algn="l"/>
              </a:tabLst>
            </a:pPr>
            <a:r>
              <a:rPr lang="ru-RU" dirty="0" err="1">
                <a:solidFill>
                  <a:srgbClr val="580000"/>
                </a:solidFill>
              </a:rPr>
              <a:t>Егер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олар</a:t>
            </a:r>
            <a:r>
              <a:rPr lang="ru-RU" dirty="0">
                <a:solidFill>
                  <a:srgbClr val="580000"/>
                </a:solidFill>
              </a:rPr>
              <a:t> жоқ болса, </a:t>
            </a:r>
            <a:r>
              <a:rPr lang="ru-RU" dirty="0" err="1">
                <a:solidFill>
                  <a:srgbClr val="580000"/>
                </a:solidFill>
              </a:rPr>
              <a:t>жедел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жәрдем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бригадалары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b="1" dirty="0">
                <a:solidFill>
                  <a:srgbClr val="580000"/>
                </a:solidFill>
              </a:rPr>
              <a:t>ӨМІР МЕН ДЕНСАУЛЫҚҚА ҚАУІП ТӨНУ ҚАУПІ ТУРАЛЫ </a:t>
            </a:r>
            <a:r>
              <a:rPr lang="ru-RU" dirty="0" err="1">
                <a:solidFill>
                  <a:srgbClr val="580000"/>
                </a:solidFill>
              </a:rPr>
              <a:t>диспетчерге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хабарлайды</a:t>
            </a:r>
            <a:r>
              <a:rPr lang="ru-RU" dirty="0">
                <a:solidFill>
                  <a:srgbClr val="580000"/>
                </a:solidFill>
              </a:rPr>
              <a:t>, </a:t>
            </a:r>
            <a:r>
              <a:rPr lang="ru-RU" dirty="0" err="1">
                <a:solidFill>
                  <a:srgbClr val="580000"/>
                </a:solidFill>
              </a:rPr>
              <a:t>одан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әрі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шақыру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қызметі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аумақтық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ішкі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істер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органдарының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өкілдерінің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қатысуымен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жүзеге</a:t>
            </a:r>
            <a:r>
              <a:rPr lang="ru-RU" dirty="0">
                <a:solidFill>
                  <a:srgbClr val="580000"/>
                </a:solidFill>
              </a:rPr>
              <a:t> </a:t>
            </a:r>
            <a:r>
              <a:rPr lang="ru-RU" dirty="0" err="1">
                <a:solidFill>
                  <a:srgbClr val="580000"/>
                </a:solidFill>
              </a:rPr>
              <a:t>асырылады</a:t>
            </a:r>
            <a:r>
              <a:rPr lang="ru-RU" dirty="0">
                <a:solidFill>
                  <a:srgbClr val="580000"/>
                </a:solidFill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12772A-862D-4EDF-AD09-F07DC51AE9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011" y="1638939"/>
            <a:ext cx="707886" cy="7078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15117AB-0B18-4E8C-9441-644634F8732A}"/>
              </a:ext>
            </a:extLst>
          </p:cNvPr>
          <p:cNvSpPr txBox="1"/>
          <p:nvPr/>
        </p:nvSpPr>
        <p:spPr>
          <a:xfrm>
            <a:off x="6305006" y="1438976"/>
            <a:ext cx="55917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400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r>
              <a:rPr lang="ru-RU" b="1" u="sng" dirty="0"/>
              <a:t>Фельдшер немесе </a:t>
            </a:r>
            <a:r>
              <a:rPr lang="ru-RU" b="1" u="sng" dirty="0" err="1"/>
              <a:t>жедел</a:t>
            </a:r>
            <a:r>
              <a:rPr lang="ru-RU" b="1" u="sng" dirty="0"/>
              <a:t> </a:t>
            </a:r>
            <a:r>
              <a:rPr lang="ru-RU" b="1" u="sng" dirty="0" err="1"/>
              <a:t>жәрдем</a:t>
            </a:r>
            <a:r>
              <a:rPr lang="ru-RU" b="1" u="sng" dirty="0"/>
              <a:t> </a:t>
            </a:r>
            <a:r>
              <a:rPr lang="ru-RU" b="1" u="sng" dirty="0" err="1"/>
              <a:t>бригадасының</a:t>
            </a:r>
            <a:r>
              <a:rPr lang="ru-RU" b="1" u="sng" dirty="0"/>
              <a:t> </a:t>
            </a:r>
            <a:r>
              <a:rPr lang="ru-RU" b="1" u="sng" dirty="0" err="1"/>
              <a:t>дәрігері</a:t>
            </a:r>
            <a:r>
              <a:rPr lang="ru-RU" b="1" u="sng" dirty="0"/>
              <a:t>, </a:t>
            </a:r>
            <a:r>
              <a:rPr lang="ru-RU" dirty="0" err="1"/>
              <a:t>науқастың</a:t>
            </a:r>
            <a:r>
              <a:rPr lang="ru-RU" dirty="0"/>
              <a:t> </a:t>
            </a:r>
            <a:r>
              <a:rPr lang="ru-RU" dirty="0" err="1"/>
              <a:t>тексеру</a:t>
            </a:r>
            <a:r>
              <a:rPr lang="ru-RU" dirty="0"/>
              <a:t> </a:t>
            </a:r>
            <a:r>
              <a:rPr lang="ru-RU" dirty="0" err="1"/>
              <a:t>нәтижелеріне</a:t>
            </a:r>
            <a:r>
              <a:rPr lang="ru-RU" dirty="0"/>
              <a:t>, </a:t>
            </a:r>
            <a:r>
              <a:rPr lang="ru-RU" dirty="0" err="1"/>
              <a:t>аспаптық</a:t>
            </a:r>
            <a:r>
              <a:rPr lang="ru-RU" dirty="0"/>
              <a:t> </a:t>
            </a:r>
            <a:r>
              <a:rPr lang="ru-RU" dirty="0" err="1"/>
              <a:t>диагностикаға</a:t>
            </a:r>
            <a:r>
              <a:rPr lang="ru-RU" dirty="0"/>
              <a:t>, </a:t>
            </a:r>
            <a:r>
              <a:rPr lang="ru-RU" dirty="0" err="1"/>
              <a:t>жағдайдың</a:t>
            </a:r>
            <a:r>
              <a:rPr lang="ru-RU" dirty="0"/>
              <a:t> </a:t>
            </a:r>
            <a:r>
              <a:rPr lang="ru-RU" dirty="0" err="1"/>
              <a:t>фонында</a:t>
            </a:r>
            <a:r>
              <a:rPr lang="ru-RU" dirty="0"/>
              <a:t> немесе </a:t>
            </a:r>
            <a:r>
              <a:rPr lang="ru-RU" dirty="0" err="1"/>
              <a:t>емдік</a:t>
            </a:r>
            <a:r>
              <a:rPr lang="ru-RU" dirty="0"/>
              <a:t> </a:t>
            </a:r>
            <a:r>
              <a:rPr lang="ru-RU" dirty="0" err="1"/>
              <a:t>шаралардан</a:t>
            </a:r>
            <a:r>
              <a:rPr lang="ru-RU" dirty="0"/>
              <a:t> </a:t>
            </a:r>
            <a:r>
              <a:rPr lang="ru-RU" dirty="0" err="1"/>
              <a:t>кейінгі</a:t>
            </a:r>
            <a:r>
              <a:rPr lang="ru-RU" dirty="0"/>
              <a:t> </a:t>
            </a:r>
            <a:r>
              <a:rPr lang="ru-RU" dirty="0" err="1"/>
              <a:t>динамикасына</a:t>
            </a:r>
            <a:r>
              <a:rPr lang="ru-RU" dirty="0"/>
              <a:t>, осы </a:t>
            </a:r>
            <a:r>
              <a:rPr lang="ru-RU" dirty="0" err="1"/>
              <a:t>жағдайдың</a:t>
            </a:r>
            <a:r>
              <a:rPr lang="ru-RU" dirty="0"/>
              <a:t> </a:t>
            </a:r>
            <a:r>
              <a:rPr lang="ru-RU" dirty="0" err="1"/>
              <a:t>себептерін</a:t>
            </a:r>
            <a:r>
              <a:rPr lang="ru-RU" dirty="0"/>
              <a:t> </a:t>
            </a:r>
            <a:r>
              <a:rPr lang="ru-RU" dirty="0" err="1"/>
              <a:t>көрсететін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ала </a:t>
            </a:r>
            <a:r>
              <a:rPr lang="ru-RU" dirty="0" err="1"/>
              <a:t>диагнозға</a:t>
            </a:r>
            <a:r>
              <a:rPr lang="ru-RU" dirty="0"/>
              <a:t> сәйкес</a:t>
            </a:r>
            <a:r>
              <a:rPr lang="ru-RU" b="1" u="sng" dirty="0"/>
              <a:t>, </a:t>
            </a:r>
            <a:r>
              <a:rPr lang="ru-RU" b="1" u="sng" dirty="0" err="1"/>
              <a:t>келесі</a:t>
            </a:r>
            <a:r>
              <a:rPr lang="ru-RU" b="1" u="sng" dirty="0"/>
              <a:t> </a:t>
            </a:r>
            <a:r>
              <a:rPr lang="ru-RU" b="1" u="sng" dirty="0" err="1"/>
              <a:t>шешімдердің</a:t>
            </a:r>
            <a:r>
              <a:rPr lang="ru-RU" b="1" u="sng" dirty="0"/>
              <a:t> бірін </a:t>
            </a:r>
            <a:r>
              <a:rPr lang="ru-RU" b="1" u="sng" dirty="0" err="1"/>
              <a:t>қабылдайды</a:t>
            </a:r>
            <a:r>
              <a:rPr lang="ru-RU" b="1" u="sng" dirty="0"/>
              <a:t>:</a:t>
            </a:r>
          </a:p>
          <a:p>
            <a:r>
              <a:rPr lang="ru-RU" dirty="0" err="1"/>
              <a:t>науқасты</a:t>
            </a:r>
            <a:r>
              <a:rPr lang="ru-RU" dirty="0"/>
              <a:t> </a:t>
            </a:r>
            <a:r>
              <a:rPr lang="ru-RU" dirty="0" err="1"/>
              <a:t>медициналық</a:t>
            </a:r>
            <a:r>
              <a:rPr lang="ru-RU" dirty="0"/>
              <a:t> </a:t>
            </a:r>
            <a:r>
              <a:rPr lang="ru-RU" dirty="0" err="1"/>
              <a:t>ұйымға</a:t>
            </a:r>
            <a:r>
              <a:rPr lang="ru-RU" dirty="0"/>
              <a:t> </a:t>
            </a:r>
            <a:r>
              <a:rPr lang="ru-RU" dirty="0" err="1"/>
              <a:t>жеткізу</a:t>
            </a:r>
            <a:endParaRPr lang="ru-RU" dirty="0"/>
          </a:p>
          <a:p>
            <a:r>
              <a:rPr lang="ru-RU" dirty="0" err="1"/>
              <a:t>науқасты</a:t>
            </a:r>
            <a:r>
              <a:rPr lang="ru-RU" dirty="0"/>
              <a:t> </a:t>
            </a:r>
            <a:r>
              <a:rPr lang="ru-RU" dirty="0" err="1"/>
              <a:t>шақыру</a:t>
            </a:r>
            <a:r>
              <a:rPr lang="ru-RU" dirty="0"/>
              <a:t> </a:t>
            </a:r>
            <a:r>
              <a:rPr lang="ru-RU" dirty="0" err="1"/>
              <a:t>орнында</a:t>
            </a:r>
            <a:r>
              <a:rPr lang="ru-RU" dirty="0"/>
              <a:t> </a:t>
            </a:r>
            <a:r>
              <a:rPr lang="ru-RU" dirty="0" err="1"/>
              <a:t>қалдыру</a:t>
            </a:r>
            <a:endParaRPr lang="ru-RU" dirty="0"/>
          </a:p>
          <a:p>
            <a:r>
              <a:rPr lang="ru-RU" dirty="0" err="1"/>
              <a:t>науқасты</a:t>
            </a:r>
            <a:r>
              <a:rPr lang="ru-RU" dirty="0"/>
              <a:t> </a:t>
            </a:r>
            <a:r>
              <a:rPr lang="ru-RU" dirty="0" err="1"/>
              <a:t>үйде</a:t>
            </a:r>
            <a:r>
              <a:rPr lang="ru-RU" dirty="0"/>
              <a:t> </a:t>
            </a:r>
            <a:r>
              <a:rPr lang="ru-RU" dirty="0" err="1"/>
              <a:t>қалдырады</a:t>
            </a:r>
            <a:endParaRPr lang="ru-RU" dirty="0"/>
          </a:p>
          <a:p>
            <a:r>
              <a:rPr lang="ru-RU" dirty="0"/>
              <a:t> 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A9F1F6-FC03-4550-BBE7-0E102EDB2EA3}"/>
              </a:ext>
            </a:extLst>
          </p:cNvPr>
          <p:cNvSpPr txBox="1"/>
          <p:nvPr/>
        </p:nvSpPr>
        <p:spPr>
          <a:xfrm>
            <a:off x="1037538" y="3977325"/>
            <a:ext cx="416355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base">
              <a:defRPr sz="1400" b="1" u="sng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pPr marL="539750">
              <a:spcBef>
                <a:spcPts val="1200"/>
              </a:spcBef>
            </a:pPr>
            <a:r>
              <a:rPr lang="ru-RU" u="none" dirty="0"/>
              <a:t>ТӨТЕНШЕ ЖАҒДАЙ ТОБЫ НАУҚАСТАРДЫ ШАҚЫРУҒА ҚЫЗМЕТ КӨРСЕТЕДІ</a:t>
            </a:r>
          </a:p>
          <a:p>
            <a:pPr>
              <a:spcBef>
                <a:spcPts val="1200"/>
              </a:spcBef>
            </a:pPr>
            <a:r>
              <a:rPr lang="ru-RU" dirty="0" err="1">
                <a:solidFill>
                  <a:srgbClr val="8E3232"/>
                </a:solidFill>
              </a:rPr>
              <a:t>Дәрі</a:t>
            </a:r>
            <a:r>
              <a:rPr lang="ru-RU" dirty="0">
                <a:solidFill>
                  <a:srgbClr val="8E3232"/>
                </a:solidFill>
              </a:rPr>
              <a:t> -</a:t>
            </a:r>
            <a:r>
              <a:rPr lang="ru-RU" dirty="0" err="1">
                <a:solidFill>
                  <a:srgbClr val="8E3232"/>
                </a:solidFill>
              </a:rPr>
              <a:t>дәрмектерге</a:t>
            </a:r>
            <a:r>
              <a:rPr lang="ru-RU" dirty="0">
                <a:solidFill>
                  <a:srgbClr val="8E3232"/>
                </a:solidFill>
              </a:rPr>
              <a:t> рецепт </a:t>
            </a:r>
            <a:r>
              <a:rPr lang="ru-RU" dirty="0" err="1">
                <a:solidFill>
                  <a:srgbClr val="8E3232"/>
                </a:solidFill>
              </a:rPr>
              <a:t>жазбай</a:t>
            </a:r>
            <a:endParaRPr lang="ru-RU" dirty="0">
              <a:solidFill>
                <a:srgbClr val="8E3232"/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err="1">
                <a:solidFill>
                  <a:srgbClr val="8E3232"/>
                </a:solidFill>
              </a:rPr>
              <a:t>Уақытша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еңбекке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жарамсыздық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парақтарын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берместен</a:t>
            </a:r>
            <a:endParaRPr lang="ru-RU" dirty="0">
              <a:solidFill>
                <a:srgbClr val="8E3232"/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err="1">
                <a:solidFill>
                  <a:srgbClr val="8E3232"/>
                </a:solidFill>
              </a:rPr>
              <a:t>Өлім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фактісін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тексерусіз</a:t>
            </a:r>
            <a:r>
              <a:rPr lang="ru-RU" dirty="0">
                <a:solidFill>
                  <a:srgbClr val="8E3232"/>
                </a:solidFill>
              </a:rPr>
              <a:t> және </a:t>
            </a:r>
            <a:r>
              <a:rPr lang="ru-RU" dirty="0" err="1">
                <a:solidFill>
                  <a:srgbClr val="8E3232"/>
                </a:solidFill>
              </a:rPr>
              <a:t>қайтыс</a:t>
            </a:r>
            <a:r>
              <a:rPr lang="ru-RU" dirty="0">
                <a:solidFill>
                  <a:srgbClr val="8E3232"/>
                </a:solidFill>
              </a:rPr>
              <a:t> болу </a:t>
            </a:r>
            <a:r>
              <a:rPr lang="ru-RU" dirty="0" err="1">
                <a:solidFill>
                  <a:srgbClr val="8E3232"/>
                </a:solidFill>
              </a:rPr>
              <a:t>туралы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куәлік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берусіз</a:t>
            </a:r>
            <a:endParaRPr lang="ru-RU" dirty="0">
              <a:solidFill>
                <a:srgbClr val="8E3232"/>
              </a:solidFill>
            </a:endParaRPr>
          </a:p>
          <a:p>
            <a:pPr>
              <a:spcBef>
                <a:spcPts val="1200"/>
              </a:spcBef>
            </a:pPr>
            <a:r>
              <a:rPr lang="ru-RU" dirty="0" err="1">
                <a:solidFill>
                  <a:srgbClr val="8E3232"/>
                </a:solidFill>
              </a:rPr>
              <a:t>Алкогольге</a:t>
            </a:r>
            <a:r>
              <a:rPr lang="ru-RU" dirty="0">
                <a:solidFill>
                  <a:srgbClr val="8E3232"/>
                </a:solidFill>
              </a:rPr>
              <a:t> және </a:t>
            </a:r>
            <a:r>
              <a:rPr lang="ru-RU" dirty="0" err="1">
                <a:solidFill>
                  <a:srgbClr val="8E3232"/>
                </a:solidFill>
              </a:rPr>
              <a:t>есірткіге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улануға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тексерусіз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927ABD5-75F0-453C-9344-842A79DE6FD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38" y="3976539"/>
            <a:ext cx="572446" cy="5724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950112F-533D-495B-849C-3B76C71F3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2605175"/>
            <a:ext cx="133374" cy="13337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7D6851C-681A-4E00-80E0-234256D73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2813221"/>
            <a:ext cx="133374" cy="1333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F813621-EB7D-40FA-A869-1226967513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37" y="3006419"/>
            <a:ext cx="133374" cy="13337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4DFE61F-D161-4113-9FB6-F215F56F0C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11" y="3632532"/>
            <a:ext cx="768853" cy="768853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B7B00A9-4669-4367-9C1A-4951C0FC1630}"/>
              </a:ext>
            </a:extLst>
          </p:cNvPr>
          <p:cNvSpPr txBox="1"/>
          <p:nvPr/>
        </p:nvSpPr>
        <p:spPr>
          <a:xfrm>
            <a:off x="7004389" y="3539906"/>
            <a:ext cx="469626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Егер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пациент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ауруханаға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жатқызуды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 қажет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етпесе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,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бригадасы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оны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шақыру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/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тұрғылықты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жерінде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қалдыра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алады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, ал пациент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емханаға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әрі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қарай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 </a:t>
            </a:r>
            <a:r>
              <a:rPr lang="ru-RU" sz="1400" b="1" dirty="0" err="1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жолдама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FS Joey Pro" panose="02000806040000020004" pitchFamily="50" charset="-52"/>
              </a:rPr>
              <a:t> беру үшін МЕДИЦИНАЛЫҚ ҰСЫНЫМДАР береді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FS Joey Pro" panose="02000806040000020004" pitchFamily="50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8748B3-1819-4F31-8AB0-72151B552DA6}"/>
              </a:ext>
            </a:extLst>
          </p:cNvPr>
          <p:cNvSpPr txBox="1"/>
          <p:nvPr/>
        </p:nvSpPr>
        <p:spPr>
          <a:xfrm>
            <a:off x="6828093" y="5478345"/>
            <a:ext cx="483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Егер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сізге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дәрігерге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бару қажет болса,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бригадасын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шақырғаннан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кейін актив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қызмет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аймағындағы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емханаға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беріледі және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науқасқа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сигнал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парағы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084065"/>
                </a:solidFill>
                <a:latin typeface="FS Joey Pro" panose="02000806040000020004" pitchFamily="50" charset="-52"/>
              </a:rPr>
              <a:t>толтырылады</a:t>
            </a:r>
            <a:r>
              <a:rPr lang="ru-RU" sz="1400" dirty="0">
                <a:solidFill>
                  <a:srgbClr val="084065"/>
                </a:solidFill>
                <a:latin typeface="FS Joey Pro" panose="02000806040000020004" pitchFamily="50" charset="-52"/>
              </a:rPr>
              <a:t>.</a:t>
            </a: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A95F19C-E166-41DA-8C1B-135C9A0761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44" y="5521192"/>
            <a:ext cx="707886" cy="70788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CE40BF7-1F8D-4929-9826-6C30DBDD2E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003995" cy="5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8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90472A9-AEC4-4D4C-B76C-D7247ADAC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ACBAAD-0333-4337-96D6-A18A344FE953}"/>
              </a:ext>
            </a:extLst>
          </p:cNvPr>
          <p:cNvSpPr/>
          <p:nvPr/>
        </p:nvSpPr>
        <p:spPr>
          <a:xfrm>
            <a:off x="5956663" y="981435"/>
            <a:ext cx="6047034" cy="5649267"/>
          </a:xfrm>
          <a:prstGeom prst="rect">
            <a:avLst/>
          </a:prstGeom>
          <a:solidFill>
            <a:srgbClr val="D4E4F4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F21ED-EF27-45D0-90C3-4FDE18734EE3}"/>
              </a:ext>
            </a:extLst>
          </p:cNvPr>
          <p:cNvSpPr txBox="1"/>
          <p:nvPr/>
        </p:nvSpPr>
        <p:spPr>
          <a:xfrm>
            <a:off x="1003160" y="1321556"/>
            <a:ext cx="4570651" cy="487825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896938" algn="l" fontAlgn="base">
              <a:spcAft>
                <a:spcPts val="600"/>
              </a:spcAft>
            </a:pPr>
            <a:r>
              <a:rPr lang="ru-RU" sz="1600" b="1" dirty="0">
                <a:solidFill>
                  <a:srgbClr val="8E3232"/>
                </a:solidFill>
                <a:latin typeface="FS Joey Pro" panose="02000806040000020004" pitchFamily="50" charset="-52"/>
              </a:rPr>
              <a:t> ЕМДІК АВИАЦИЯ БӨЛІМІНІҢ    САНИТАРИЯЛЫҚ КӨЛІГІ мына  </a:t>
            </a:r>
            <a:r>
              <a:rPr lang="ru-RU" sz="1600" b="1" dirty="0" err="1">
                <a:solidFill>
                  <a:srgbClr val="8E3232"/>
                </a:solidFill>
                <a:latin typeface="FS Joey Pro" panose="02000806040000020004" pitchFamily="50" charset="-52"/>
              </a:rPr>
              <a:t>жағдайларда</a:t>
            </a:r>
            <a:r>
              <a:rPr lang="ru-RU" sz="1600" b="1" dirty="0">
                <a:solidFill>
                  <a:srgbClr val="8E3232"/>
                </a:solidFill>
                <a:latin typeface="FS Joey Pro" panose="02000806040000020004" pitchFamily="50" charset="-52"/>
              </a:rPr>
              <a:t> </a:t>
            </a:r>
            <a:r>
              <a:rPr lang="ru-RU" sz="1600" b="1" dirty="0" err="1">
                <a:solidFill>
                  <a:srgbClr val="8E3232"/>
                </a:solidFill>
                <a:latin typeface="FS Joey Pro" panose="02000806040000020004" pitchFamily="50" charset="-52"/>
              </a:rPr>
              <a:t>қолданылады</a:t>
            </a:r>
            <a:r>
              <a:rPr lang="ru-RU" sz="1600" b="1" dirty="0">
                <a:solidFill>
                  <a:srgbClr val="8E3232"/>
                </a:solidFill>
                <a:latin typeface="FS Joey Pro" panose="02000806040000020004" pitchFamily="50" charset="-52"/>
              </a:rPr>
              <a:t>:</a:t>
            </a:r>
          </a:p>
          <a:p>
            <a:pPr marL="176213" algn="l" fontAlgn="base">
              <a:spcAft>
                <a:spcPts val="600"/>
              </a:spcAft>
            </a:pP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Науқас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жатқан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ұйымда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техниканың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/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бұйымдардың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немесе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тиісті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біліктілік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мамандарының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болмауына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байланысты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көрсетудің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мүмкін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еместігі</a:t>
            </a:r>
            <a:endParaRPr lang="ru-RU" sz="1400" dirty="0">
              <a:solidFill>
                <a:srgbClr val="1A3F65"/>
              </a:solidFill>
              <a:latin typeface="FS Joey Pro" panose="02000806040000020004" pitchFamily="50" charset="-52"/>
            </a:endParaRPr>
          </a:p>
          <a:p>
            <a:pPr marL="176213" algn="l" fontAlgn="base">
              <a:spcAft>
                <a:spcPts val="600"/>
              </a:spcAft>
            </a:pP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Науқасқа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мамандардың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жеткізілу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қажеттілігі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(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екінші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үшінші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деңгей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)</a:t>
            </a:r>
          </a:p>
          <a:p>
            <a:pPr marL="176213" algn="l" fontAlgn="base">
              <a:spcAft>
                <a:spcPts val="600"/>
              </a:spcAft>
            </a:pP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Емделушінің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орналасқан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жерінде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мүмкін емес және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тиімсіз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болған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кезде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науқасты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екінші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үшінші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деңгейдегі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емханаларға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тасымалдау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.</a:t>
            </a:r>
          </a:p>
          <a:p>
            <a:pPr marL="176213" algn="l" fontAlgn="base">
              <a:spcAft>
                <a:spcPts val="600"/>
              </a:spcAft>
            </a:pP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Тиісті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ұйымға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кейін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трансплантациялау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үшін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органды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(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органның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бөліктерін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) және (немесе)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тіндерді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(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тіндердің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бөліктерін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)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тасымалдау</a:t>
            </a:r>
            <a:endParaRPr lang="ru-RU" sz="1400" dirty="0">
              <a:solidFill>
                <a:srgbClr val="1A3F65"/>
              </a:solidFill>
              <a:latin typeface="FS Joey Pro" panose="02000806040000020004" pitchFamily="50" charset="-52"/>
            </a:endParaRPr>
          </a:p>
          <a:p>
            <a:pPr marL="176213" algn="l" fontAlgn="base">
              <a:spcAft>
                <a:spcPts val="600"/>
              </a:spcAft>
            </a:pP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Науқастарды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авиацияның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мобильді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тобын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көліктерімен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әуежайдан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ұйымға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дейін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және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әуе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кемесінде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өтінім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орындалған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кезде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 </a:t>
            </a:r>
            <a:r>
              <a:rPr lang="ru-RU" sz="1400" dirty="0" err="1">
                <a:solidFill>
                  <a:srgbClr val="1A3F65"/>
                </a:solidFill>
                <a:latin typeface="FS Joey Pro" panose="02000806040000020004" pitchFamily="50" charset="-52"/>
              </a:rPr>
              <a:t>тасымалдау</a:t>
            </a:r>
            <a:r>
              <a:rPr lang="ru-RU" sz="1400" dirty="0">
                <a:solidFill>
                  <a:srgbClr val="1A3F65"/>
                </a:solidFill>
                <a:latin typeface="FS Joey Pro" panose="02000806040000020004" pitchFamily="50" charset="-52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186A1-86E8-4D21-AC48-BA45C845EDF3}"/>
              </a:ext>
            </a:extLst>
          </p:cNvPr>
          <p:cNvSpPr txBox="1"/>
          <p:nvPr/>
        </p:nvSpPr>
        <p:spPr>
          <a:xfrm>
            <a:off x="5956663" y="981435"/>
            <a:ext cx="615671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896938" fontAlgn="base">
              <a:spcAft>
                <a:spcPts val="600"/>
              </a:spcAft>
              <a:defRPr sz="1600" b="1">
                <a:solidFill>
                  <a:srgbClr val="084065"/>
                </a:solidFill>
                <a:latin typeface="FS Joey Pro" panose="02000806040000020004" pitchFamily="50" charset="-52"/>
              </a:defRPr>
            </a:lvl1pPr>
          </a:lstStyle>
          <a:p>
            <a:pPr marL="1079500">
              <a:spcAft>
                <a:spcPts val="1800"/>
              </a:spcAft>
            </a:pPr>
            <a:r>
              <a:rPr lang="ru-RU" dirty="0" err="1">
                <a:solidFill>
                  <a:srgbClr val="8E3232"/>
                </a:solidFill>
              </a:rPr>
              <a:t>Медициналық</a:t>
            </a:r>
            <a:r>
              <a:rPr lang="ru-RU" dirty="0">
                <a:solidFill>
                  <a:srgbClr val="8E3232"/>
                </a:solidFill>
              </a:rPr>
              <a:t> авиация </a:t>
            </a:r>
            <a:r>
              <a:rPr lang="ru-RU" dirty="0" err="1">
                <a:solidFill>
                  <a:srgbClr val="8E3232"/>
                </a:solidFill>
              </a:rPr>
              <a:t>әуе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8E3232"/>
                </a:solidFill>
              </a:rPr>
              <a:t>кемесі</a:t>
            </a:r>
            <a:r>
              <a:rPr lang="ru-RU" dirty="0">
                <a:solidFill>
                  <a:srgbClr val="8E3232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келесі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жағдайларда</a:t>
            </a:r>
            <a:r>
              <a:rPr lang="ru-RU" dirty="0">
                <a:solidFill>
                  <a:srgbClr val="1A3F65"/>
                </a:solidFill>
              </a:rPr>
              <a:t> </a:t>
            </a:r>
            <a:r>
              <a:rPr lang="ru-RU" dirty="0" err="1">
                <a:solidFill>
                  <a:srgbClr val="1A3F65"/>
                </a:solidFill>
              </a:rPr>
              <a:t>қолданылады</a:t>
            </a:r>
            <a:r>
              <a:rPr lang="ru-RU" dirty="0">
                <a:solidFill>
                  <a:srgbClr val="1A3F65"/>
                </a:solidFill>
              </a:rPr>
              <a:t>:</a:t>
            </a:r>
          </a:p>
          <a:p>
            <a:pPr marL="347663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</a:rPr>
              <a:t>Емделушінің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орналасқан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жерінде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медициналық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жабдықтардың</a:t>
            </a:r>
            <a:r>
              <a:rPr lang="ru-RU" sz="1200" dirty="0">
                <a:solidFill>
                  <a:srgbClr val="8E3232"/>
                </a:solidFill>
              </a:rPr>
              <a:t> / </a:t>
            </a:r>
            <a:r>
              <a:rPr lang="ru-RU" sz="1200" dirty="0" err="1">
                <a:solidFill>
                  <a:srgbClr val="8E3232"/>
                </a:solidFill>
              </a:rPr>
              <a:t>медициналық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бұйымдардың</a:t>
            </a:r>
            <a:r>
              <a:rPr lang="ru-RU" sz="1200" dirty="0">
                <a:solidFill>
                  <a:srgbClr val="8E3232"/>
                </a:solidFill>
              </a:rPr>
              <a:t> немесе </a:t>
            </a:r>
            <a:r>
              <a:rPr lang="ru-RU" sz="1200" dirty="0" err="1">
                <a:solidFill>
                  <a:srgbClr val="8E3232"/>
                </a:solidFill>
              </a:rPr>
              <a:t>арнайы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мамандардың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жетіспеушілігіне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байланысты</a:t>
            </a:r>
            <a:r>
              <a:rPr lang="ru-RU" sz="1200" dirty="0">
                <a:solidFill>
                  <a:srgbClr val="8E3232"/>
                </a:solidFill>
              </a:rPr>
              <a:t> МЕДИЦИНАЛЫҚ КӨМЕК КӨРСЕТЕ АЛМАУ.</a:t>
            </a:r>
          </a:p>
          <a:p>
            <a:pPr marL="347663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8E3232"/>
                </a:solidFill>
              </a:rPr>
              <a:t>ЖАҚТЫЛЫҚТАРДА, масштабы </a:t>
            </a:r>
            <a:r>
              <a:rPr lang="en-US" sz="1200" dirty="0" err="1">
                <a:solidFill>
                  <a:srgbClr val="8E3232"/>
                </a:solidFill>
              </a:rPr>
              <a:t>smp</a:t>
            </a:r>
            <a:r>
              <a:rPr lang="en-US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бригадаларына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басқа</a:t>
            </a:r>
            <a:r>
              <a:rPr lang="ru-RU" sz="1200" dirty="0">
                <a:solidFill>
                  <a:srgbClr val="8E3232"/>
                </a:solidFill>
              </a:rPr>
              <a:t> көлік </a:t>
            </a:r>
            <a:r>
              <a:rPr lang="ru-RU" sz="1200" dirty="0" err="1">
                <a:solidFill>
                  <a:srgbClr val="8E3232"/>
                </a:solidFill>
              </a:rPr>
              <a:t>түрлерімен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тасымалдауды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жүзеге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асыруға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мүмкіндік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бермейді</a:t>
            </a:r>
            <a:r>
              <a:rPr lang="ru-RU" sz="1200" dirty="0">
                <a:solidFill>
                  <a:srgbClr val="8E3232"/>
                </a:solidFill>
              </a:rPr>
              <a:t> (жер / су)</a:t>
            </a:r>
          </a:p>
          <a:p>
            <a:pPr marL="347663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</a:rPr>
              <a:t>Науқасты</a:t>
            </a:r>
            <a:r>
              <a:rPr lang="ru-RU" sz="1200" dirty="0">
                <a:solidFill>
                  <a:srgbClr val="8E3232"/>
                </a:solidFill>
              </a:rPr>
              <a:t> ары </a:t>
            </a:r>
            <a:r>
              <a:rPr lang="ru-RU" sz="1200" dirty="0" err="1">
                <a:solidFill>
                  <a:srgbClr val="8E3232"/>
                </a:solidFill>
              </a:rPr>
              <a:t>қарай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емделу</a:t>
            </a:r>
            <a:r>
              <a:rPr lang="ru-RU" sz="1200" dirty="0">
                <a:solidFill>
                  <a:srgbClr val="8E3232"/>
                </a:solidFill>
              </a:rPr>
              <a:t> үшін </a:t>
            </a:r>
            <a:r>
              <a:rPr lang="ru-RU" sz="1200" dirty="0" err="1">
                <a:solidFill>
                  <a:srgbClr val="8E3232"/>
                </a:solidFill>
              </a:rPr>
              <a:t>республикалық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деңгейдегі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медициналық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ұйымдардан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тұрғылықты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жері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бойынша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медициналық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ұйымдарға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тасымалдау</a:t>
            </a:r>
            <a:r>
              <a:rPr lang="ru-RU" sz="1200" dirty="0">
                <a:solidFill>
                  <a:srgbClr val="8E3232"/>
                </a:solidFill>
              </a:rPr>
              <a:t>. 18 </a:t>
            </a:r>
            <a:r>
              <a:rPr lang="ru-RU" sz="1200" dirty="0" err="1">
                <a:solidFill>
                  <a:srgbClr val="8E3232"/>
                </a:solidFill>
              </a:rPr>
              <a:t>жасқа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толмаған</a:t>
            </a:r>
            <a:r>
              <a:rPr lang="ru-RU" sz="1200" dirty="0">
                <a:solidFill>
                  <a:srgbClr val="8E3232"/>
                </a:solidFill>
              </a:rPr>
              <a:t> баланы </a:t>
            </a:r>
            <a:r>
              <a:rPr lang="ru-RU" sz="1200" dirty="0" err="1">
                <a:solidFill>
                  <a:srgbClr val="8E3232"/>
                </a:solidFill>
              </a:rPr>
              <a:t>тасымалдау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кезінде</a:t>
            </a:r>
            <a:r>
              <a:rPr lang="ru-RU" sz="1200" dirty="0">
                <a:solidFill>
                  <a:srgbClr val="8E3232"/>
                </a:solidFill>
              </a:rPr>
              <a:t> ересек бір </a:t>
            </a:r>
            <a:r>
              <a:rPr lang="ru-RU" sz="1200" dirty="0" err="1">
                <a:solidFill>
                  <a:srgbClr val="8E3232"/>
                </a:solidFill>
              </a:rPr>
              <a:t>туысымен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бірге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жүруге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рұқсат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етіледі</a:t>
            </a:r>
            <a:endParaRPr lang="ru-RU" sz="1200" dirty="0">
              <a:solidFill>
                <a:srgbClr val="8E3232"/>
              </a:solidFill>
            </a:endParaRPr>
          </a:p>
          <a:p>
            <a:pPr marL="347663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</a:rPr>
              <a:t>Шетелдік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медициналық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ұйымдардан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өздігінен</a:t>
            </a:r>
            <a:r>
              <a:rPr lang="ru-RU" sz="1200" dirty="0">
                <a:solidFill>
                  <a:srgbClr val="8E3232"/>
                </a:solidFill>
              </a:rPr>
              <a:t> тыныс </a:t>
            </a:r>
            <a:r>
              <a:rPr lang="ru-RU" sz="1200" dirty="0" err="1">
                <a:solidFill>
                  <a:srgbClr val="8E3232"/>
                </a:solidFill>
              </a:rPr>
              <a:t>алмайтын</a:t>
            </a:r>
            <a:r>
              <a:rPr lang="ru-RU" sz="1200" dirty="0">
                <a:solidFill>
                  <a:srgbClr val="8E3232"/>
                </a:solidFill>
              </a:rPr>
              <a:t>, </a:t>
            </a:r>
            <a:r>
              <a:rPr lang="ru-RU" sz="1200" dirty="0" err="1">
                <a:solidFill>
                  <a:srgbClr val="8E3232"/>
                </a:solidFill>
              </a:rPr>
              <a:t>комада</a:t>
            </a:r>
            <a:r>
              <a:rPr lang="ru-RU" sz="1200" dirty="0">
                <a:solidFill>
                  <a:srgbClr val="8E3232"/>
                </a:solidFill>
              </a:rPr>
              <a:t>, </a:t>
            </a:r>
            <a:r>
              <a:rPr lang="ru-RU" sz="1200" dirty="0" err="1">
                <a:solidFill>
                  <a:srgbClr val="8E3232"/>
                </a:solidFill>
              </a:rPr>
              <a:t>апаттан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зардап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шеккен</a:t>
            </a:r>
            <a:r>
              <a:rPr lang="ru-RU" sz="1200" dirty="0">
                <a:solidFill>
                  <a:srgbClr val="8E3232"/>
                </a:solidFill>
              </a:rPr>
              <a:t>, </a:t>
            </a:r>
            <a:r>
              <a:rPr lang="ru-RU" sz="1200" dirty="0" err="1">
                <a:solidFill>
                  <a:srgbClr val="8E3232"/>
                </a:solidFill>
              </a:rPr>
              <a:t>медициналық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көмекті</a:t>
            </a:r>
            <a:r>
              <a:rPr lang="ru-RU" sz="1200" dirty="0">
                <a:solidFill>
                  <a:srgbClr val="8E3232"/>
                </a:solidFill>
              </a:rPr>
              <a:t> қажет </a:t>
            </a:r>
            <a:r>
              <a:rPr lang="ru-RU" sz="1200" dirty="0" err="1">
                <a:solidFill>
                  <a:srgbClr val="8E3232"/>
                </a:solidFill>
              </a:rPr>
              <a:t>ететін</a:t>
            </a:r>
            <a:r>
              <a:rPr lang="ru-RU" sz="1200" dirty="0">
                <a:solidFill>
                  <a:srgbClr val="8E3232"/>
                </a:solidFill>
              </a:rPr>
              <a:t>, </a:t>
            </a:r>
            <a:r>
              <a:rPr lang="ru-RU" sz="1200" dirty="0" err="1">
                <a:solidFill>
                  <a:srgbClr val="8E3232"/>
                </a:solidFill>
              </a:rPr>
              <a:t>науқастың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жағдайын</a:t>
            </a:r>
            <a:r>
              <a:rPr lang="ru-RU" sz="1200" dirty="0">
                <a:solidFill>
                  <a:srgbClr val="8E3232"/>
                </a:solidFill>
              </a:rPr>
              <a:t> жер </a:t>
            </a:r>
            <a:r>
              <a:rPr lang="ru-RU" sz="1200" dirty="0" err="1">
                <a:solidFill>
                  <a:srgbClr val="8E3232"/>
                </a:solidFill>
              </a:rPr>
              <a:t>үсті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көлігімен</a:t>
            </a:r>
            <a:r>
              <a:rPr lang="ru-RU" sz="1200" dirty="0">
                <a:solidFill>
                  <a:srgbClr val="8E3232"/>
                </a:solidFill>
              </a:rPr>
              <a:t> және </a:t>
            </a:r>
            <a:r>
              <a:rPr lang="ru-RU" sz="1200" dirty="0" err="1">
                <a:solidFill>
                  <a:srgbClr val="8E3232"/>
                </a:solidFill>
              </a:rPr>
              <a:t>азаматтық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авиацияның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тұрақты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әуе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кемелерінде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тасымалдауға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мүмкіндік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бермейтін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науқастарды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тасымалдау</a:t>
            </a:r>
            <a:r>
              <a:rPr lang="ru-RU" sz="1200" dirty="0">
                <a:solidFill>
                  <a:srgbClr val="8E3232"/>
                </a:solidFill>
              </a:rPr>
              <a:t>. Бір </a:t>
            </a:r>
            <a:r>
              <a:rPr lang="ru-RU" sz="1200" dirty="0" err="1">
                <a:solidFill>
                  <a:srgbClr val="8E3232"/>
                </a:solidFill>
              </a:rPr>
              <a:t>туысымен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бірге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жүруге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рұқсат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етіледі</a:t>
            </a:r>
            <a:endParaRPr lang="ru-RU" sz="1200" dirty="0">
              <a:solidFill>
                <a:srgbClr val="8E3232"/>
              </a:solidFill>
            </a:endParaRPr>
          </a:p>
          <a:p>
            <a:pPr marL="347663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</a:rPr>
              <a:t>Төтенше</a:t>
            </a:r>
            <a:r>
              <a:rPr lang="ru-RU" sz="1200" dirty="0">
                <a:solidFill>
                  <a:srgbClr val="8E3232"/>
                </a:solidFill>
              </a:rPr>
              <a:t> немесе </a:t>
            </a:r>
            <a:r>
              <a:rPr lang="ru-RU" sz="1200" dirty="0" err="1">
                <a:solidFill>
                  <a:srgbClr val="8E3232"/>
                </a:solidFill>
              </a:rPr>
              <a:t>төтенше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жағдай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кезінде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шетелде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стационарлық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емделіп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жатқан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емделушілерді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тасымалдау</a:t>
            </a:r>
            <a:endParaRPr lang="ru-RU" sz="1200" dirty="0">
              <a:solidFill>
                <a:srgbClr val="8E3232"/>
              </a:solidFill>
            </a:endParaRPr>
          </a:p>
          <a:p>
            <a:pPr marL="347663" indent="-1714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8E3232"/>
                </a:solidFill>
              </a:rPr>
              <a:t>Зертханалық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зерттеулерге</a:t>
            </a:r>
            <a:r>
              <a:rPr lang="ru-RU" sz="1200" dirty="0">
                <a:solidFill>
                  <a:srgbClr val="8E3232"/>
                </a:solidFill>
              </a:rPr>
              <a:t>, </a:t>
            </a:r>
            <a:r>
              <a:rPr lang="ru-RU" sz="1200" dirty="0" err="1">
                <a:solidFill>
                  <a:srgbClr val="8E3232"/>
                </a:solidFill>
              </a:rPr>
              <a:t>дәрілік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заттармен</a:t>
            </a:r>
            <a:r>
              <a:rPr lang="ru-RU" sz="1200" dirty="0">
                <a:solidFill>
                  <a:srgbClr val="8E3232"/>
                </a:solidFill>
              </a:rPr>
              <a:t> және </a:t>
            </a:r>
            <a:r>
              <a:rPr lang="ru-RU" sz="1200" dirty="0" err="1">
                <a:solidFill>
                  <a:srgbClr val="8E3232"/>
                </a:solidFill>
              </a:rPr>
              <a:t>медициналық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мақсаттағы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бұйымдармен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жүктерді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тасымалдауға</a:t>
            </a:r>
            <a:r>
              <a:rPr lang="ru-RU" sz="1200" dirty="0">
                <a:solidFill>
                  <a:srgbClr val="8E3232"/>
                </a:solidFill>
              </a:rPr>
              <a:t> арналған </a:t>
            </a:r>
            <a:r>
              <a:rPr lang="ru-RU" sz="1200" dirty="0" err="1">
                <a:solidFill>
                  <a:srgbClr val="8E3232"/>
                </a:solidFill>
              </a:rPr>
              <a:t>биоматериалдарды</a:t>
            </a:r>
            <a:r>
              <a:rPr lang="ru-RU" sz="1200" dirty="0">
                <a:solidFill>
                  <a:srgbClr val="8E3232"/>
                </a:solidFill>
              </a:rPr>
              <a:t> </a:t>
            </a:r>
            <a:r>
              <a:rPr lang="ru-RU" sz="1200" dirty="0" err="1">
                <a:solidFill>
                  <a:srgbClr val="8E3232"/>
                </a:solidFill>
              </a:rPr>
              <a:t>тасымалдау</a:t>
            </a:r>
            <a:endParaRPr lang="ru-RU" sz="1200" dirty="0">
              <a:solidFill>
                <a:srgbClr val="8E323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7D41A3-DD9C-40FA-9783-C3AB6E52C086}"/>
              </a:ext>
            </a:extLst>
          </p:cNvPr>
          <p:cNvSpPr/>
          <p:nvPr/>
        </p:nvSpPr>
        <p:spPr>
          <a:xfrm>
            <a:off x="295275" y="822060"/>
            <a:ext cx="11896726" cy="10267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6DEE40-7E92-4458-BF3D-2B9B4E7DCB3A}"/>
              </a:ext>
            </a:extLst>
          </p:cNvPr>
          <p:cNvSpPr txBox="1"/>
          <p:nvPr/>
        </p:nvSpPr>
        <p:spPr>
          <a:xfrm>
            <a:off x="1485900" y="140480"/>
            <a:ext cx="6596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84065"/>
                </a:solidFill>
                <a:latin typeface="FS Joey Pro" panose="02000806040000020004" pitchFamily="50" charset="-52"/>
              </a:rPr>
              <a:t>ЖЕДЕЛ ЖӘРДЕМ ҚЫЗМЕТІ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4F3C745-067E-4914-922D-060ED8D2FD6C}"/>
              </a:ext>
            </a:extLst>
          </p:cNvPr>
          <p:cNvSpPr/>
          <p:nvPr/>
        </p:nvSpPr>
        <p:spPr>
          <a:xfrm>
            <a:off x="295274" y="1313921"/>
            <a:ext cx="611828" cy="5413899"/>
          </a:xfrm>
          <a:prstGeom prst="rect">
            <a:avLst/>
          </a:prstGeom>
          <a:solidFill>
            <a:srgbClr val="1A3F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5B697-4C75-4938-B332-E348ECA28E7D}"/>
              </a:ext>
            </a:extLst>
          </p:cNvPr>
          <p:cNvSpPr txBox="1"/>
          <p:nvPr/>
        </p:nvSpPr>
        <p:spPr>
          <a:xfrm rot="16200000">
            <a:off x="-1875112" y="3441663"/>
            <a:ext cx="4887905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FS Joey Pro" panose="02000806040000020004" pitchFamily="50" charset="-52"/>
              </a:rPr>
              <a:t>ТЕГІН МЕДИЦИНАЛЫҚ КӨМЕКТІҢ КЕПІЛДЕНДІРІЛГЕН КӨЛЕМІ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467E2-FBA9-4C4C-BFAA-7100CD182AEF}"/>
              </a:ext>
            </a:extLst>
          </p:cNvPr>
          <p:cNvSpPr txBox="1"/>
          <p:nvPr/>
        </p:nvSpPr>
        <p:spPr>
          <a:xfrm>
            <a:off x="188304" y="909426"/>
            <a:ext cx="6310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Жедел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жәрдем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, оның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ішінде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авиацияны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тарта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отырып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90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ДСМ-225/2020 </a:t>
            </a:r>
            <a:r>
              <a:rPr lang="ru-RU" sz="90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90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CEA41F-6E69-4575-AC84-4B84D471B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660" y="1308373"/>
            <a:ext cx="842783" cy="8166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6A550-3F35-487A-BB6A-3950A36AD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909426"/>
            <a:ext cx="843535" cy="84353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7F85FD1-205C-4D50-B278-788FD030F2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003995" cy="5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63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B0086-2453-4AF4-B9E8-921835C44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E97E41-02F9-4B16-A324-B4937B34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0" y="2200186"/>
            <a:ext cx="2167604" cy="2167604"/>
          </a:xfrm>
          <a:prstGeom prst="rect">
            <a:avLst/>
          </a:prstGeom>
        </p:spPr>
      </p:pic>
      <p:sp>
        <p:nvSpPr>
          <p:cNvPr id="8" name="Freeform: Shape 10">
            <a:extLst>
              <a:ext uri="{FF2B5EF4-FFF2-40B4-BE49-F238E27FC236}">
                <a16:creationId xmlns:a16="http://schemas.microsoft.com/office/drawing/2014/main" id="{8449D354-23E9-4C89-84F2-43228EC777B6}"/>
              </a:ext>
            </a:extLst>
          </p:cNvPr>
          <p:cNvSpPr/>
          <p:nvPr/>
        </p:nvSpPr>
        <p:spPr>
          <a:xfrm>
            <a:off x="0" y="3418493"/>
            <a:ext cx="12192000" cy="2755828"/>
          </a:xfrm>
          <a:custGeom>
            <a:avLst/>
            <a:gdLst>
              <a:gd name="connsiteX0" fmla="*/ 0 w 5425440"/>
              <a:gd name="connsiteY0" fmla="*/ 871328 h 1260710"/>
              <a:gd name="connsiteX1" fmla="*/ 937260 w 5425440"/>
              <a:gd name="connsiteY1" fmla="*/ 871328 h 1260710"/>
              <a:gd name="connsiteX2" fmla="*/ 1028700 w 5425440"/>
              <a:gd name="connsiteY2" fmla="*/ 657968 h 1260710"/>
              <a:gd name="connsiteX3" fmla="*/ 1112520 w 5425440"/>
              <a:gd name="connsiteY3" fmla="*/ 901808 h 1260710"/>
              <a:gd name="connsiteX4" fmla="*/ 1280160 w 5425440"/>
              <a:gd name="connsiteY4" fmla="*/ 2648 h 1260710"/>
              <a:gd name="connsiteX5" fmla="*/ 1440180 w 5425440"/>
              <a:gd name="connsiteY5" fmla="*/ 1237088 h 1260710"/>
              <a:gd name="connsiteX6" fmla="*/ 1607820 w 5425440"/>
              <a:gd name="connsiteY6" fmla="*/ 825608 h 1260710"/>
              <a:gd name="connsiteX7" fmla="*/ 1722120 w 5425440"/>
              <a:gd name="connsiteY7" fmla="*/ 962768 h 1260710"/>
              <a:gd name="connsiteX8" fmla="*/ 1859280 w 5425440"/>
              <a:gd name="connsiteY8" fmla="*/ 383648 h 1260710"/>
              <a:gd name="connsiteX9" fmla="*/ 1973580 w 5425440"/>
              <a:gd name="connsiteY9" fmla="*/ 825608 h 1260710"/>
              <a:gd name="connsiteX10" fmla="*/ 2034540 w 5425440"/>
              <a:gd name="connsiteY10" fmla="*/ 657968 h 1260710"/>
              <a:gd name="connsiteX11" fmla="*/ 2095500 w 5425440"/>
              <a:gd name="connsiteY11" fmla="*/ 856088 h 1260710"/>
              <a:gd name="connsiteX12" fmla="*/ 4587240 w 5425440"/>
              <a:gd name="connsiteY12" fmla="*/ 856088 h 1260710"/>
              <a:gd name="connsiteX13" fmla="*/ 4701540 w 5425440"/>
              <a:gd name="connsiteY13" fmla="*/ 970388 h 1260710"/>
              <a:gd name="connsiteX14" fmla="*/ 4770120 w 5425440"/>
              <a:gd name="connsiteY14" fmla="*/ 749408 h 1260710"/>
              <a:gd name="connsiteX15" fmla="*/ 4853940 w 5425440"/>
              <a:gd name="connsiteY15" fmla="*/ 932288 h 1260710"/>
              <a:gd name="connsiteX16" fmla="*/ 4907280 w 5425440"/>
              <a:gd name="connsiteY16" fmla="*/ 863708 h 1260710"/>
              <a:gd name="connsiteX17" fmla="*/ 5425440 w 5425440"/>
              <a:gd name="connsiteY17" fmla="*/ 863708 h 126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425440" h="1260710">
                <a:moveTo>
                  <a:pt x="0" y="871328"/>
                </a:moveTo>
                <a:lnTo>
                  <a:pt x="937260" y="871328"/>
                </a:lnTo>
                <a:cubicBezTo>
                  <a:pt x="967740" y="800208"/>
                  <a:pt x="999490" y="652888"/>
                  <a:pt x="1028700" y="657968"/>
                </a:cubicBezTo>
                <a:cubicBezTo>
                  <a:pt x="1057910" y="663048"/>
                  <a:pt x="1070610" y="1011028"/>
                  <a:pt x="1112520" y="901808"/>
                </a:cubicBezTo>
                <a:cubicBezTo>
                  <a:pt x="1154430" y="792588"/>
                  <a:pt x="1225550" y="-53232"/>
                  <a:pt x="1280160" y="2648"/>
                </a:cubicBezTo>
                <a:cubicBezTo>
                  <a:pt x="1334770" y="58528"/>
                  <a:pt x="1385570" y="1099928"/>
                  <a:pt x="1440180" y="1237088"/>
                </a:cubicBezTo>
                <a:cubicBezTo>
                  <a:pt x="1494790" y="1374248"/>
                  <a:pt x="1560830" y="871328"/>
                  <a:pt x="1607820" y="825608"/>
                </a:cubicBezTo>
                <a:cubicBezTo>
                  <a:pt x="1654810" y="779888"/>
                  <a:pt x="1680210" y="1036428"/>
                  <a:pt x="1722120" y="962768"/>
                </a:cubicBezTo>
                <a:cubicBezTo>
                  <a:pt x="1764030" y="889108"/>
                  <a:pt x="1817370" y="406508"/>
                  <a:pt x="1859280" y="383648"/>
                </a:cubicBezTo>
                <a:cubicBezTo>
                  <a:pt x="1901190" y="360788"/>
                  <a:pt x="1944370" y="779888"/>
                  <a:pt x="1973580" y="825608"/>
                </a:cubicBezTo>
                <a:cubicBezTo>
                  <a:pt x="2002790" y="871328"/>
                  <a:pt x="2014220" y="652888"/>
                  <a:pt x="2034540" y="657968"/>
                </a:cubicBezTo>
                <a:cubicBezTo>
                  <a:pt x="2054860" y="663048"/>
                  <a:pt x="2099310" y="811638"/>
                  <a:pt x="2095500" y="856088"/>
                </a:cubicBezTo>
                <a:lnTo>
                  <a:pt x="4587240" y="856088"/>
                </a:lnTo>
                <a:cubicBezTo>
                  <a:pt x="4625340" y="894188"/>
                  <a:pt x="4671060" y="988168"/>
                  <a:pt x="4701540" y="970388"/>
                </a:cubicBezTo>
                <a:cubicBezTo>
                  <a:pt x="4732020" y="952608"/>
                  <a:pt x="4744720" y="755758"/>
                  <a:pt x="4770120" y="749408"/>
                </a:cubicBezTo>
                <a:cubicBezTo>
                  <a:pt x="4795520" y="743058"/>
                  <a:pt x="4831080" y="911968"/>
                  <a:pt x="4853940" y="932288"/>
                </a:cubicBezTo>
                <a:cubicBezTo>
                  <a:pt x="4871720" y="909428"/>
                  <a:pt x="4813300" y="875138"/>
                  <a:pt x="4907280" y="863708"/>
                </a:cubicBezTo>
                <a:cubicBezTo>
                  <a:pt x="5080000" y="863708"/>
                  <a:pt x="5356860" y="908158"/>
                  <a:pt x="5425440" y="863708"/>
                </a:cubicBezTo>
              </a:path>
            </a:pathLst>
          </a:custGeom>
          <a:noFill/>
          <a:ln w="34925">
            <a:solidFill>
              <a:srgbClr val="7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756F0C-F6F2-4DCD-B6B9-3DAEA1B4060E}"/>
              </a:ext>
            </a:extLst>
          </p:cNvPr>
          <p:cNvSpPr txBox="1"/>
          <p:nvPr/>
        </p:nvSpPr>
        <p:spPr>
          <a:xfrm>
            <a:off x="3992195" y="5301826"/>
            <a:ext cx="620385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Дәрігерге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дейінгі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көрсету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қағидаларын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бекіту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туралы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Қазақстан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Республикасы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Денсаулық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сақтау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министрінің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2020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жылғы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30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қарашадағы</a:t>
            </a:r>
            <a:r>
              <a:rPr lang="ru-RU" sz="1050" b="1" dirty="0">
                <a:solidFill>
                  <a:srgbClr val="728E41"/>
                </a:solidFill>
                <a:latin typeface="FS Joey Pro" panose="02000806040000020004" pitchFamily="50" charset="-52"/>
              </a:rPr>
              <a:t> № ҚР ДСМ-223/2020 </a:t>
            </a:r>
            <a:r>
              <a:rPr lang="ru-RU" sz="1050" b="1" dirty="0" err="1">
                <a:solidFill>
                  <a:srgbClr val="728E41"/>
                </a:solidFill>
                <a:latin typeface="FS Joey Pro" panose="02000806040000020004" pitchFamily="50" charset="-52"/>
              </a:rPr>
              <a:t>бұйрығы</a:t>
            </a:r>
            <a:endParaRPr lang="ru-RU" sz="1050" b="1" dirty="0">
              <a:solidFill>
                <a:srgbClr val="728E41"/>
              </a:solidFill>
              <a:latin typeface="FS Joey Pro" panose="02000806040000020004" pitchFamily="50" charset="-52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7187961-D9D8-4D66-A68E-04A43D85DF1C}"/>
              </a:ext>
            </a:extLst>
          </p:cNvPr>
          <p:cNvSpPr/>
          <p:nvPr/>
        </p:nvSpPr>
        <p:spPr>
          <a:xfrm>
            <a:off x="328613" y="822060"/>
            <a:ext cx="11863387" cy="129410"/>
          </a:xfrm>
          <a:prstGeom prst="rect">
            <a:avLst/>
          </a:prstGeom>
          <a:gradFill flip="none" rotWithShape="1">
            <a:gsLst>
              <a:gs pos="100000">
                <a:srgbClr val="72923B"/>
              </a:gs>
              <a:gs pos="100000">
                <a:srgbClr val="72923B"/>
              </a:gs>
              <a:gs pos="0">
                <a:srgbClr val="193E65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81663-9862-4E09-BAA7-DD5D7A53E353}"/>
              </a:ext>
            </a:extLst>
          </p:cNvPr>
          <p:cNvSpPr txBox="1"/>
          <p:nvPr/>
        </p:nvSpPr>
        <p:spPr>
          <a:xfrm>
            <a:off x="3136550" y="2406825"/>
            <a:ext cx="9202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Дәрігерге</a:t>
            </a:r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5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дейінгі</a:t>
            </a:r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5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медициналық</a:t>
            </a:r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  <a:r>
              <a:rPr lang="ru-RU" sz="5400" b="1" dirty="0" err="1">
                <a:solidFill>
                  <a:srgbClr val="084065"/>
                </a:solidFill>
                <a:latin typeface="FS Joey Pro" panose="02000806040000020004" pitchFamily="50" charset="-52"/>
              </a:rPr>
              <a:t>көмек</a:t>
            </a:r>
            <a:r>
              <a:rPr lang="ru-RU" sz="5400" b="1" dirty="0">
                <a:solidFill>
                  <a:srgbClr val="084065"/>
                </a:solidFill>
                <a:latin typeface="FS Joey Pro" panose="02000806040000020004" pitchFamily="50" charset="-52"/>
              </a:rPr>
              <a:t>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C39750-AE7A-4F28-8EEE-3DAE3AC188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9" y="128831"/>
            <a:ext cx="1003995" cy="53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repeatCount="indefinite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12873</TotalTime>
  <Words>6121</Words>
  <Application>Microsoft Office PowerPoint</Application>
  <PresentationFormat>Широкоэкранный</PresentationFormat>
  <Paragraphs>617</Paragraphs>
  <Slides>35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FS Joey Pro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Podskochaya Irina</dc:creator>
  <cp:lastModifiedBy>Беден Жанарыс Ахметұлы</cp:lastModifiedBy>
  <cp:revision>137</cp:revision>
  <dcterms:created xsi:type="dcterms:W3CDTF">2021-07-22T11:55:49Z</dcterms:created>
  <dcterms:modified xsi:type="dcterms:W3CDTF">2021-09-14T06:12:00Z</dcterms:modified>
</cp:coreProperties>
</file>